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8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10058400" cy="7772400"/>
  <p:notesSz cx="9236075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nnie Coulter" initials="BC" lastIdx="1" clrIdx="0">
    <p:extLst>
      <p:ext uri="{19B8F6BF-5375-455C-9EA6-DF929625EA0E}">
        <p15:presenceInfo xmlns:p15="http://schemas.microsoft.com/office/powerpoint/2012/main" userId="S::BCoulter@truro.ca::02b360f4-8006-4293-99c3-812dc332417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5" autoAdjust="0"/>
    <p:restoredTop sz="94671" autoAdjust="0"/>
  </p:normalViewPr>
  <p:slideViewPr>
    <p:cSldViewPr>
      <p:cViewPr varScale="1">
        <p:scale>
          <a:sx n="93" d="100"/>
          <a:sy n="93" d="100"/>
        </p:scale>
        <p:origin x="1710" y="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30T11:29:01.100" idx="1">
    <p:pos x="10" y="10"/>
    <p:text/>
    <p:extLst>
      <p:ext uri="{C676402C-5697-4E1C-873F-D02D1690AC5C}">
        <p15:threadingInfo xmlns:p15="http://schemas.microsoft.com/office/powerpoint/2012/main" timeZoneBias="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373435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58384" cy="77723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-11" y="799703"/>
            <a:ext cx="10058400" cy="1127125"/>
          </a:xfrm>
          <a:custGeom>
            <a:avLst/>
            <a:gdLst/>
            <a:ahLst/>
            <a:cxnLst/>
            <a:rect l="l" t="t" r="r" b="b"/>
            <a:pathLst>
              <a:path w="10058400" h="1127125">
                <a:moveTo>
                  <a:pt x="0" y="0"/>
                </a:moveTo>
                <a:lnTo>
                  <a:pt x="10058397" y="0"/>
                </a:lnTo>
                <a:lnTo>
                  <a:pt x="10058397" y="1126670"/>
                </a:lnTo>
                <a:lnTo>
                  <a:pt x="0" y="1126670"/>
                </a:lnTo>
                <a:lnTo>
                  <a:pt x="0" y="0"/>
                </a:lnTo>
                <a:close/>
              </a:path>
            </a:pathLst>
          </a:custGeom>
          <a:solidFill>
            <a:srgbClr val="536776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629857" y="1334178"/>
            <a:ext cx="358140" cy="457834"/>
          </a:xfrm>
          <a:custGeom>
            <a:avLst/>
            <a:gdLst/>
            <a:ahLst/>
            <a:cxnLst/>
            <a:rect l="l" t="t" r="r" b="b"/>
            <a:pathLst>
              <a:path w="358140" h="457835">
                <a:moveTo>
                  <a:pt x="184277" y="0"/>
                </a:moveTo>
                <a:lnTo>
                  <a:pt x="5205" y="0"/>
                </a:lnTo>
                <a:lnTo>
                  <a:pt x="5205" y="21592"/>
                </a:lnTo>
                <a:lnTo>
                  <a:pt x="39235" y="25790"/>
                </a:lnTo>
                <a:lnTo>
                  <a:pt x="57514" y="34607"/>
                </a:lnTo>
                <a:lnTo>
                  <a:pt x="64910" y="53236"/>
                </a:lnTo>
                <a:lnTo>
                  <a:pt x="66294" y="86867"/>
                </a:lnTo>
                <a:lnTo>
                  <a:pt x="66294" y="369824"/>
                </a:lnTo>
                <a:lnTo>
                  <a:pt x="64775" y="404040"/>
                </a:lnTo>
                <a:lnTo>
                  <a:pt x="56720" y="422943"/>
                </a:lnTo>
                <a:lnTo>
                  <a:pt x="36879" y="431798"/>
                </a:lnTo>
                <a:lnTo>
                  <a:pt x="0" y="435866"/>
                </a:lnTo>
                <a:lnTo>
                  <a:pt x="0" y="457710"/>
                </a:lnTo>
                <a:lnTo>
                  <a:pt x="152654" y="457710"/>
                </a:lnTo>
                <a:lnTo>
                  <a:pt x="192214" y="456125"/>
                </a:lnTo>
                <a:lnTo>
                  <a:pt x="228155" y="451122"/>
                </a:lnTo>
                <a:lnTo>
                  <a:pt x="260667" y="442333"/>
                </a:lnTo>
                <a:lnTo>
                  <a:pt x="283906" y="432057"/>
                </a:lnTo>
                <a:lnTo>
                  <a:pt x="179452" y="432057"/>
                </a:lnTo>
                <a:lnTo>
                  <a:pt x="149920" y="429341"/>
                </a:lnTo>
                <a:lnTo>
                  <a:pt x="131508" y="419564"/>
                </a:lnTo>
                <a:lnTo>
                  <a:pt x="122050" y="400285"/>
                </a:lnTo>
                <a:lnTo>
                  <a:pt x="119444" y="369824"/>
                </a:lnTo>
                <a:lnTo>
                  <a:pt x="119380" y="226824"/>
                </a:lnTo>
                <a:lnTo>
                  <a:pt x="294634" y="226824"/>
                </a:lnTo>
                <a:lnTo>
                  <a:pt x="284986" y="221372"/>
                </a:lnTo>
                <a:lnTo>
                  <a:pt x="238507" y="208914"/>
                </a:lnTo>
                <a:lnTo>
                  <a:pt x="238507" y="208155"/>
                </a:lnTo>
                <a:lnTo>
                  <a:pt x="257757" y="200408"/>
                </a:lnTo>
                <a:lnTo>
                  <a:pt x="119380" y="200408"/>
                </a:lnTo>
                <a:lnTo>
                  <a:pt x="119380" y="65277"/>
                </a:lnTo>
                <a:lnTo>
                  <a:pt x="119907" y="50662"/>
                </a:lnTo>
                <a:lnTo>
                  <a:pt x="157377" y="23963"/>
                </a:lnTo>
                <a:lnTo>
                  <a:pt x="170561" y="23370"/>
                </a:lnTo>
                <a:lnTo>
                  <a:pt x="288925" y="23370"/>
                </a:lnTo>
                <a:lnTo>
                  <a:pt x="270698" y="13288"/>
                </a:lnTo>
                <a:lnTo>
                  <a:pt x="248269" y="5969"/>
                </a:lnTo>
                <a:lnTo>
                  <a:pt x="220006" y="1508"/>
                </a:lnTo>
                <a:lnTo>
                  <a:pt x="184277" y="0"/>
                </a:lnTo>
                <a:close/>
              </a:path>
              <a:path w="358140" h="457835">
                <a:moveTo>
                  <a:pt x="294634" y="226824"/>
                </a:moveTo>
                <a:lnTo>
                  <a:pt x="156719" y="226824"/>
                </a:lnTo>
                <a:lnTo>
                  <a:pt x="213906" y="232515"/>
                </a:lnTo>
                <a:lnTo>
                  <a:pt x="257127" y="250541"/>
                </a:lnTo>
                <a:lnTo>
                  <a:pt x="284466" y="282330"/>
                </a:lnTo>
                <a:lnTo>
                  <a:pt x="294005" y="329313"/>
                </a:lnTo>
                <a:lnTo>
                  <a:pt x="284821" y="376657"/>
                </a:lnTo>
                <a:lnTo>
                  <a:pt x="259969" y="408308"/>
                </a:lnTo>
                <a:lnTo>
                  <a:pt x="223496" y="426147"/>
                </a:lnTo>
                <a:lnTo>
                  <a:pt x="179452" y="432057"/>
                </a:lnTo>
                <a:lnTo>
                  <a:pt x="283906" y="432057"/>
                </a:lnTo>
                <a:lnTo>
                  <a:pt x="318633" y="409361"/>
                </a:lnTo>
                <a:lnTo>
                  <a:pt x="353395" y="355113"/>
                </a:lnTo>
                <a:lnTo>
                  <a:pt x="358013" y="321440"/>
                </a:lnTo>
                <a:lnTo>
                  <a:pt x="348609" y="275479"/>
                </a:lnTo>
                <a:lnTo>
                  <a:pt x="322977" y="242841"/>
                </a:lnTo>
                <a:lnTo>
                  <a:pt x="294634" y="226824"/>
                </a:lnTo>
                <a:close/>
              </a:path>
              <a:path w="358140" h="457835">
                <a:moveTo>
                  <a:pt x="288925" y="23370"/>
                </a:moveTo>
                <a:lnTo>
                  <a:pt x="170561" y="23370"/>
                </a:lnTo>
                <a:lnTo>
                  <a:pt x="216244" y="30859"/>
                </a:lnTo>
                <a:lnTo>
                  <a:pt x="246665" y="50707"/>
                </a:lnTo>
                <a:lnTo>
                  <a:pt x="263608" y="78984"/>
                </a:lnTo>
                <a:lnTo>
                  <a:pt x="268859" y="111761"/>
                </a:lnTo>
                <a:lnTo>
                  <a:pt x="262242" y="150311"/>
                </a:lnTo>
                <a:lnTo>
                  <a:pt x="241934" y="178040"/>
                </a:lnTo>
                <a:lnTo>
                  <a:pt x="207243" y="194790"/>
                </a:lnTo>
                <a:lnTo>
                  <a:pt x="157478" y="200408"/>
                </a:lnTo>
                <a:lnTo>
                  <a:pt x="257757" y="200408"/>
                </a:lnTo>
                <a:lnTo>
                  <a:pt x="266669" y="196822"/>
                </a:lnTo>
                <a:lnTo>
                  <a:pt x="295687" y="177118"/>
                </a:lnTo>
                <a:lnTo>
                  <a:pt x="318372" y="147056"/>
                </a:lnTo>
                <a:lnTo>
                  <a:pt x="327531" y="104648"/>
                </a:lnTo>
                <a:lnTo>
                  <a:pt x="324999" y="80805"/>
                </a:lnTo>
                <a:lnTo>
                  <a:pt x="317562" y="58485"/>
                </a:lnTo>
                <a:lnTo>
                  <a:pt x="305458" y="38927"/>
                </a:lnTo>
                <a:lnTo>
                  <a:pt x="288925" y="2337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028254" y="1334052"/>
            <a:ext cx="484505" cy="467995"/>
          </a:xfrm>
          <a:custGeom>
            <a:avLst/>
            <a:gdLst/>
            <a:ahLst/>
            <a:cxnLst/>
            <a:rect l="l" t="t" r="r" b="b"/>
            <a:pathLst>
              <a:path w="484504" h="467994">
                <a:moveTo>
                  <a:pt x="179579" y="0"/>
                </a:moveTo>
                <a:lnTo>
                  <a:pt x="0" y="0"/>
                </a:lnTo>
                <a:lnTo>
                  <a:pt x="0" y="21337"/>
                </a:lnTo>
                <a:lnTo>
                  <a:pt x="33986" y="25737"/>
                </a:lnTo>
                <a:lnTo>
                  <a:pt x="52911" y="34829"/>
                </a:lnTo>
                <a:lnTo>
                  <a:pt x="61097" y="54161"/>
                </a:lnTo>
                <a:lnTo>
                  <a:pt x="62866" y="89279"/>
                </a:lnTo>
                <a:lnTo>
                  <a:pt x="62866" y="264793"/>
                </a:lnTo>
                <a:lnTo>
                  <a:pt x="66872" y="322087"/>
                </a:lnTo>
                <a:lnTo>
                  <a:pt x="78725" y="368713"/>
                </a:lnTo>
                <a:lnTo>
                  <a:pt x="98174" y="405670"/>
                </a:lnTo>
                <a:lnTo>
                  <a:pt x="124970" y="433957"/>
                </a:lnTo>
                <a:lnTo>
                  <a:pt x="177769" y="459897"/>
                </a:lnTo>
                <a:lnTo>
                  <a:pt x="236095" y="467739"/>
                </a:lnTo>
                <a:lnTo>
                  <a:pt x="270605" y="464938"/>
                </a:lnTo>
                <a:lnTo>
                  <a:pt x="304435" y="456183"/>
                </a:lnTo>
                <a:lnTo>
                  <a:pt x="335909" y="440952"/>
                </a:lnTo>
                <a:lnTo>
                  <a:pt x="351436" y="428371"/>
                </a:lnTo>
                <a:lnTo>
                  <a:pt x="252097" y="428371"/>
                </a:lnTo>
                <a:lnTo>
                  <a:pt x="213329" y="423615"/>
                </a:lnTo>
                <a:lnTo>
                  <a:pt x="153686" y="384731"/>
                </a:lnTo>
                <a:lnTo>
                  <a:pt x="133947" y="350045"/>
                </a:lnTo>
                <a:lnTo>
                  <a:pt x="121687" y="304825"/>
                </a:lnTo>
                <a:lnTo>
                  <a:pt x="117475" y="248791"/>
                </a:lnTo>
                <a:lnTo>
                  <a:pt x="117475" y="89279"/>
                </a:lnTo>
                <a:lnTo>
                  <a:pt x="119231" y="53678"/>
                </a:lnTo>
                <a:lnTo>
                  <a:pt x="127333" y="34115"/>
                </a:lnTo>
                <a:lnTo>
                  <a:pt x="146032" y="25149"/>
                </a:lnTo>
                <a:lnTo>
                  <a:pt x="179579" y="21337"/>
                </a:lnTo>
                <a:lnTo>
                  <a:pt x="179579" y="0"/>
                </a:lnTo>
                <a:close/>
              </a:path>
              <a:path w="484504" h="467994">
                <a:moveTo>
                  <a:pt x="484253" y="0"/>
                </a:moveTo>
                <a:lnTo>
                  <a:pt x="311659" y="0"/>
                </a:lnTo>
                <a:lnTo>
                  <a:pt x="311659" y="21337"/>
                </a:lnTo>
                <a:lnTo>
                  <a:pt x="343545" y="25160"/>
                </a:lnTo>
                <a:lnTo>
                  <a:pt x="364348" y="31639"/>
                </a:lnTo>
                <a:lnTo>
                  <a:pt x="383726" y="77880"/>
                </a:lnTo>
                <a:lnTo>
                  <a:pt x="386321" y="135423"/>
                </a:lnTo>
                <a:lnTo>
                  <a:pt x="386715" y="179322"/>
                </a:lnTo>
                <a:lnTo>
                  <a:pt x="386715" y="225423"/>
                </a:lnTo>
                <a:lnTo>
                  <a:pt x="383587" y="283275"/>
                </a:lnTo>
                <a:lnTo>
                  <a:pt x="373714" y="332847"/>
                </a:lnTo>
                <a:lnTo>
                  <a:pt x="356362" y="373141"/>
                </a:lnTo>
                <a:lnTo>
                  <a:pt x="330798" y="403159"/>
                </a:lnTo>
                <a:lnTo>
                  <a:pt x="296287" y="421901"/>
                </a:lnTo>
                <a:lnTo>
                  <a:pt x="252097" y="428371"/>
                </a:lnTo>
                <a:lnTo>
                  <a:pt x="351436" y="428371"/>
                </a:lnTo>
                <a:lnTo>
                  <a:pt x="388933" y="383544"/>
                </a:lnTo>
                <a:lnTo>
                  <a:pt x="405719" y="340677"/>
                </a:lnTo>
                <a:lnTo>
                  <a:pt x="414908" y="289524"/>
                </a:lnTo>
                <a:lnTo>
                  <a:pt x="417704" y="229488"/>
                </a:lnTo>
                <a:lnTo>
                  <a:pt x="417710" y="179322"/>
                </a:lnTo>
                <a:lnTo>
                  <a:pt x="417983" y="135083"/>
                </a:lnTo>
                <a:lnTo>
                  <a:pt x="419915" y="77705"/>
                </a:lnTo>
                <a:lnTo>
                  <a:pt x="437531" y="31495"/>
                </a:lnTo>
                <a:lnTo>
                  <a:pt x="484253" y="21337"/>
                </a:lnTo>
                <a:lnTo>
                  <a:pt x="484253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580242" y="1334178"/>
            <a:ext cx="459740" cy="457834"/>
          </a:xfrm>
          <a:custGeom>
            <a:avLst/>
            <a:gdLst/>
            <a:ahLst/>
            <a:cxnLst/>
            <a:rect l="l" t="t" r="r" b="b"/>
            <a:pathLst>
              <a:path w="459740" h="457835">
                <a:moveTo>
                  <a:pt x="200912" y="0"/>
                </a:moveTo>
                <a:lnTo>
                  <a:pt x="7113" y="0"/>
                </a:lnTo>
                <a:lnTo>
                  <a:pt x="7113" y="21843"/>
                </a:lnTo>
                <a:lnTo>
                  <a:pt x="39850" y="25923"/>
                </a:lnTo>
                <a:lnTo>
                  <a:pt x="58133" y="34657"/>
                </a:lnTo>
                <a:lnTo>
                  <a:pt x="66082" y="53653"/>
                </a:lnTo>
                <a:lnTo>
                  <a:pt x="67801" y="88208"/>
                </a:lnTo>
                <a:lnTo>
                  <a:pt x="67816" y="369572"/>
                </a:lnTo>
                <a:lnTo>
                  <a:pt x="65971" y="404585"/>
                </a:lnTo>
                <a:lnTo>
                  <a:pt x="57244" y="423847"/>
                </a:lnTo>
                <a:lnTo>
                  <a:pt x="36849" y="432703"/>
                </a:lnTo>
                <a:lnTo>
                  <a:pt x="0" y="436500"/>
                </a:lnTo>
                <a:lnTo>
                  <a:pt x="0" y="457837"/>
                </a:lnTo>
                <a:lnTo>
                  <a:pt x="165988" y="457837"/>
                </a:lnTo>
                <a:lnTo>
                  <a:pt x="227175" y="454539"/>
                </a:lnTo>
                <a:lnTo>
                  <a:pt x="281813" y="444216"/>
                </a:lnTo>
                <a:lnTo>
                  <a:pt x="319005" y="430405"/>
                </a:lnTo>
                <a:lnTo>
                  <a:pt x="199771" y="430405"/>
                </a:lnTo>
                <a:lnTo>
                  <a:pt x="164969" y="427430"/>
                </a:lnTo>
                <a:lnTo>
                  <a:pt x="140907" y="416896"/>
                </a:lnTo>
                <a:lnTo>
                  <a:pt x="126941" y="396383"/>
                </a:lnTo>
                <a:lnTo>
                  <a:pt x="122429" y="363477"/>
                </a:lnTo>
                <a:lnTo>
                  <a:pt x="122429" y="74040"/>
                </a:lnTo>
                <a:lnTo>
                  <a:pt x="132079" y="34545"/>
                </a:lnTo>
                <a:lnTo>
                  <a:pt x="190883" y="25656"/>
                </a:lnTo>
                <a:lnTo>
                  <a:pt x="346586" y="25656"/>
                </a:lnTo>
                <a:lnTo>
                  <a:pt x="317897" y="13875"/>
                </a:lnTo>
                <a:lnTo>
                  <a:pt x="264043" y="3341"/>
                </a:lnTo>
                <a:lnTo>
                  <a:pt x="200912" y="0"/>
                </a:lnTo>
                <a:close/>
              </a:path>
              <a:path w="459740" h="457835">
                <a:moveTo>
                  <a:pt x="346586" y="25656"/>
                </a:moveTo>
                <a:lnTo>
                  <a:pt x="190883" y="25656"/>
                </a:lnTo>
                <a:lnTo>
                  <a:pt x="224407" y="27116"/>
                </a:lnTo>
                <a:lnTo>
                  <a:pt x="255730" y="31719"/>
                </a:lnTo>
                <a:lnTo>
                  <a:pt x="310006" y="51688"/>
                </a:lnTo>
                <a:lnTo>
                  <a:pt x="348568" y="82452"/>
                </a:lnTo>
                <a:lnTo>
                  <a:pt x="375698" y="122335"/>
                </a:lnTo>
                <a:lnTo>
                  <a:pt x="391730" y="169027"/>
                </a:lnTo>
                <a:lnTo>
                  <a:pt x="397000" y="220219"/>
                </a:lnTo>
                <a:lnTo>
                  <a:pt x="393266" y="266652"/>
                </a:lnTo>
                <a:lnTo>
                  <a:pt x="381870" y="310208"/>
                </a:lnTo>
                <a:lnTo>
                  <a:pt x="362521" y="349332"/>
                </a:lnTo>
                <a:lnTo>
                  <a:pt x="334928" y="382469"/>
                </a:lnTo>
                <a:lnTo>
                  <a:pt x="298799" y="408063"/>
                </a:lnTo>
                <a:lnTo>
                  <a:pt x="253844" y="424560"/>
                </a:lnTo>
                <a:lnTo>
                  <a:pt x="199771" y="430405"/>
                </a:lnTo>
                <a:lnTo>
                  <a:pt x="319005" y="430405"/>
                </a:lnTo>
                <a:lnTo>
                  <a:pt x="372873" y="399924"/>
                </a:lnTo>
                <a:lnTo>
                  <a:pt x="409137" y="364974"/>
                </a:lnTo>
                <a:lnTo>
                  <a:pt x="436294" y="321677"/>
                </a:lnTo>
                <a:lnTo>
                  <a:pt x="453330" y="270355"/>
                </a:lnTo>
                <a:lnTo>
                  <a:pt x="459234" y="211330"/>
                </a:lnTo>
                <a:lnTo>
                  <a:pt x="454783" y="164400"/>
                </a:lnTo>
                <a:lnTo>
                  <a:pt x="442390" y="123256"/>
                </a:lnTo>
                <a:lnTo>
                  <a:pt x="423496" y="88208"/>
                </a:lnTo>
                <a:lnTo>
                  <a:pt x="399542" y="59565"/>
                </a:lnTo>
                <a:lnTo>
                  <a:pt x="362916" y="32362"/>
                </a:lnTo>
                <a:lnTo>
                  <a:pt x="346586" y="25656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116819" y="1323511"/>
            <a:ext cx="454659" cy="479425"/>
          </a:xfrm>
          <a:custGeom>
            <a:avLst/>
            <a:gdLst/>
            <a:ahLst/>
            <a:cxnLst/>
            <a:rect l="l" t="t" r="r" b="b"/>
            <a:pathLst>
              <a:path w="454659" h="479425">
                <a:moveTo>
                  <a:pt x="264287" y="0"/>
                </a:moveTo>
                <a:lnTo>
                  <a:pt x="220336" y="2904"/>
                </a:lnTo>
                <a:lnTo>
                  <a:pt x="177512" y="11665"/>
                </a:lnTo>
                <a:lnTo>
                  <a:pt x="136896" y="26354"/>
                </a:lnTo>
                <a:lnTo>
                  <a:pt x="99565" y="47042"/>
                </a:lnTo>
                <a:lnTo>
                  <a:pt x="66601" y="73800"/>
                </a:lnTo>
                <a:lnTo>
                  <a:pt x="39082" y="106699"/>
                </a:lnTo>
                <a:lnTo>
                  <a:pt x="18089" y="145810"/>
                </a:lnTo>
                <a:lnTo>
                  <a:pt x="4702" y="191204"/>
                </a:lnTo>
                <a:lnTo>
                  <a:pt x="0" y="242953"/>
                </a:lnTo>
                <a:lnTo>
                  <a:pt x="3706" y="287207"/>
                </a:lnTo>
                <a:lnTo>
                  <a:pt x="14545" y="328114"/>
                </a:lnTo>
                <a:lnTo>
                  <a:pt x="32093" y="365178"/>
                </a:lnTo>
                <a:lnTo>
                  <a:pt x="55928" y="397901"/>
                </a:lnTo>
                <a:lnTo>
                  <a:pt x="85629" y="425788"/>
                </a:lnTo>
                <a:lnTo>
                  <a:pt x="120772" y="448343"/>
                </a:lnTo>
                <a:lnTo>
                  <a:pt x="160935" y="465068"/>
                </a:lnTo>
                <a:lnTo>
                  <a:pt x="205697" y="475467"/>
                </a:lnTo>
                <a:lnTo>
                  <a:pt x="254634" y="479043"/>
                </a:lnTo>
                <a:lnTo>
                  <a:pt x="296812" y="476488"/>
                </a:lnTo>
                <a:lnTo>
                  <a:pt x="338120" y="470027"/>
                </a:lnTo>
                <a:lnTo>
                  <a:pt x="377309" y="461470"/>
                </a:lnTo>
                <a:lnTo>
                  <a:pt x="413128" y="452627"/>
                </a:lnTo>
                <a:lnTo>
                  <a:pt x="412999" y="451868"/>
                </a:lnTo>
                <a:lnTo>
                  <a:pt x="265050" y="451868"/>
                </a:lnTo>
                <a:lnTo>
                  <a:pt x="210772" y="445104"/>
                </a:lnTo>
                <a:lnTo>
                  <a:pt x="165552" y="426367"/>
                </a:lnTo>
                <a:lnTo>
                  <a:pt x="129132" y="397993"/>
                </a:lnTo>
                <a:lnTo>
                  <a:pt x="101253" y="362317"/>
                </a:lnTo>
                <a:lnTo>
                  <a:pt x="81659" y="321673"/>
                </a:lnTo>
                <a:lnTo>
                  <a:pt x="70092" y="278397"/>
                </a:lnTo>
                <a:lnTo>
                  <a:pt x="66294" y="234824"/>
                </a:lnTo>
                <a:lnTo>
                  <a:pt x="71004" y="182373"/>
                </a:lnTo>
                <a:lnTo>
                  <a:pt x="84566" y="136785"/>
                </a:lnTo>
                <a:lnTo>
                  <a:pt x="106131" y="98499"/>
                </a:lnTo>
                <a:lnTo>
                  <a:pt x="134847" y="67956"/>
                </a:lnTo>
                <a:lnTo>
                  <a:pt x="169864" y="45595"/>
                </a:lnTo>
                <a:lnTo>
                  <a:pt x="210329" y="31856"/>
                </a:lnTo>
                <a:lnTo>
                  <a:pt x="255394" y="27179"/>
                </a:lnTo>
                <a:lnTo>
                  <a:pt x="402524" y="27179"/>
                </a:lnTo>
                <a:lnTo>
                  <a:pt x="402080" y="21588"/>
                </a:lnTo>
                <a:lnTo>
                  <a:pt x="379336" y="15536"/>
                </a:lnTo>
                <a:lnTo>
                  <a:pt x="346995" y="8413"/>
                </a:lnTo>
                <a:lnTo>
                  <a:pt x="307748" y="2480"/>
                </a:lnTo>
                <a:lnTo>
                  <a:pt x="264287" y="0"/>
                </a:lnTo>
                <a:close/>
              </a:path>
              <a:path w="454659" h="479425">
                <a:moveTo>
                  <a:pt x="454532" y="255906"/>
                </a:moveTo>
                <a:lnTo>
                  <a:pt x="278766" y="255906"/>
                </a:lnTo>
                <a:lnTo>
                  <a:pt x="278766" y="276480"/>
                </a:lnTo>
                <a:lnTo>
                  <a:pt x="319726" y="281496"/>
                </a:lnTo>
                <a:lnTo>
                  <a:pt x="342231" y="290227"/>
                </a:lnTo>
                <a:lnTo>
                  <a:pt x="351736" y="307196"/>
                </a:lnTo>
                <a:lnTo>
                  <a:pt x="353692" y="336930"/>
                </a:lnTo>
                <a:lnTo>
                  <a:pt x="353692" y="392175"/>
                </a:lnTo>
                <a:lnTo>
                  <a:pt x="339977" y="432128"/>
                </a:lnTo>
                <a:lnTo>
                  <a:pt x="301147" y="448057"/>
                </a:lnTo>
                <a:lnTo>
                  <a:pt x="265050" y="451868"/>
                </a:lnTo>
                <a:lnTo>
                  <a:pt x="412999" y="451868"/>
                </a:lnTo>
                <a:lnTo>
                  <a:pt x="408434" y="403944"/>
                </a:lnTo>
                <a:lnTo>
                  <a:pt x="408304" y="326138"/>
                </a:lnTo>
                <a:lnTo>
                  <a:pt x="409402" y="302107"/>
                </a:lnTo>
                <a:lnTo>
                  <a:pt x="415084" y="288495"/>
                </a:lnTo>
                <a:lnTo>
                  <a:pt x="428933" y="281290"/>
                </a:lnTo>
                <a:lnTo>
                  <a:pt x="454532" y="276480"/>
                </a:lnTo>
                <a:lnTo>
                  <a:pt x="454532" y="255906"/>
                </a:lnTo>
                <a:close/>
              </a:path>
              <a:path w="454659" h="479425">
                <a:moveTo>
                  <a:pt x="402524" y="27179"/>
                </a:moveTo>
                <a:lnTo>
                  <a:pt x="255394" y="27179"/>
                </a:lnTo>
                <a:lnTo>
                  <a:pt x="301987" y="31689"/>
                </a:lnTo>
                <a:lnTo>
                  <a:pt x="341613" y="48212"/>
                </a:lnTo>
                <a:lnTo>
                  <a:pt x="372357" y="81237"/>
                </a:lnTo>
                <a:lnTo>
                  <a:pt x="392302" y="135254"/>
                </a:lnTo>
                <a:lnTo>
                  <a:pt x="413128" y="131954"/>
                </a:lnTo>
                <a:lnTo>
                  <a:pt x="409251" y="98499"/>
                </a:lnTo>
                <a:lnTo>
                  <a:pt x="406083" y="67956"/>
                </a:lnTo>
                <a:lnTo>
                  <a:pt x="403771" y="42906"/>
                </a:lnTo>
                <a:lnTo>
                  <a:pt x="402524" y="27179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628066" y="1334178"/>
            <a:ext cx="364490" cy="457834"/>
          </a:xfrm>
          <a:custGeom>
            <a:avLst/>
            <a:gdLst/>
            <a:ahLst/>
            <a:cxnLst/>
            <a:rect l="l" t="t" r="r" b="b"/>
            <a:pathLst>
              <a:path w="364490" h="457835">
                <a:moveTo>
                  <a:pt x="323089" y="0"/>
                </a:moveTo>
                <a:lnTo>
                  <a:pt x="8891" y="0"/>
                </a:lnTo>
                <a:lnTo>
                  <a:pt x="8891" y="21211"/>
                </a:lnTo>
                <a:lnTo>
                  <a:pt x="42189" y="25240"/>
                </a:lnTo>
                <a:lnTo>
                  <a:pt x="60961" y="34020"/>
                </a:lnTo>
                <a:lnTo>
                  <a:pt x="69255" y="53445"/>
                </a:lnTo>
                <a:lnTo>
                  <a:pt x="71121" y="89409"/>
                </a:lnTo>
                <a:lnTo>
                  <a:pt x="71086" y="369270"/>
                </a:lnTo>
                <a:lnTo>
                  <a:pt x="69117" y="402978"/>
                </a:lnTo>
                <a:lnTo>
                  <a:pt x="59849" y="422451"/>
                </a:lnTo>
                <a:lnTo>
                  <a:pt x="38438" y="431994"/>
                </a:lnTo>
                <a:lnTo>
                  <a:pt x="0" y="436500"/>
                </a:lnTo>
                <a:lnTo>
                  <a:pt x="0" y="457710"/>
                </a:lnTo>
                <a:lnTo>
                  <a:pt x="340235" y="457710"/>
                </a:lnTo>
                <a:lnTo>
                  <a:pt x="346222" y="434135"/>
                </a:lnTo>
                <a:lnTo>
                  <a:pt x="346685" y="432057"/>
                </a:lnTo>
                <a:lnTo>
                  <a:pt x="217299" y="432057"/>
                </a:lnTo>
                <a:lnTo>
                  <a:pt x="191908" y="431918"/>
                </a:lnTo>
                <a:lnTo>
                  <a:pt x="142242" y="423165"/>
                </a:lnTo>
                <a:lnTo>
                  <a:pt x="125292" y="386856"/>
                </a:lnTo>
                <a:lnTo>
                  <a:pt x="124207" y="365126"/>
                </a:lnTo>
                <a:lnTo>
                  <a:pt x="124207" y="234572"/>
                </a:lnTo>
                <a:lnTo>
                  <a:pt x="291848" y="234572"/>
                </a:lnTo>
                <a:lnTo>
                  <a:pt x="291848" y="206377"/>
                </a:lnTo>
                <a:lnTo>
                  <a:pt x="124207" y="206377"/>
                </a:lnTo>
                <a:lnTo>
                  <a:pt x="124290" y="45719"/>
                </a:lnTo>
                <a:lnTo>
                  <a:pt x="124725" y="35729"/>
                </a:lnTo>
                <a:lnTo>
                  <a:pt x="127493" y="29117"/>
                </a:lnTo>
                <a:lnTo>
                  <a:pt x="134334" y="26267"/>
                </a:lnTo>
                <a:lnTo>
                  <a:pt x="147067" y="25656"/>
                </a:lnTo>
                <a:lnTo>
                  <a:pt x="324434" y="25656"/>
                </a:lnTo>
                <a:lnTo>
                  <a:pt x="323986" y="17528"/>
                </a:lnTo>
                <a:lnTo>
                  <a:pt x="323089" y="0"/>
                </a:lnTo>
                <a:close/>
              </a:path>
              <a:path w="364490" h="457835">
                <a:moveTo>
                  <a:pt x="340994" y="343155"/>
                </a:moveTo>
                <a:lnTo>
                  <a:pt x="324820" y="382144"/>
                </a:lnTo>
                <a:lnTo>
                  <a:pt x="293593" y="419785"/>
                </a:lnTo>
                <a:lnTo>
                  <a:pt x="251588" y="430904"/>
                </a:lnTo>
                <a:lnTo>
                  <a:pt x="217299" y="432057"/>
                </a:lnTo>
                <a:lnTo>
                  <a:pt x="346685" y="432057"/>
                </a:lnTo>
                <a:lnTo>
                  <a:pt x="353458" y="401702"/>
                </a:lnTo>
                <a:lnTo>
                  <a:pt x="360256" y="368683"/>
                </a:lnTo>
                <a:lnTo>
                  <a:pt x="364492" y="345696"/>
                </a:lnTo>
                <a:lnTo>
                  <a:pt x="340994" y="343155"/>
                </a:lnTo>
                <a:close/>
              </a:path>
              <a:path w="364490" h="457835">
                <a:moveTo>
                  <a:pt x="291848" y="234572"/>
                </a:moveTo>
                <a:lnTo>
                  <a:pt x="194057" y="234572"/>
                </a:lnTo>
                <a:lnTo>
                  <a:pt x="230629" y="235812"/>
                </a:lnTo>
                <a:lnTo>
                  <a:pt x="251271" y="242302"/>
                </a:lnTo>
                <a:lnTo>
                  <a:pt x="262101" y="258199"/>
                </a:lnTo>
                <a:lnTo>
                  <a:pt x="269239" y="287657"/>
                </a:lnTo>
                <a:lnTo>
                  <a:pt x="291848" y="287657"/>
                </a:lnTo>
                <a:lnTo>
                  <a:pt x="291848" y="234572"/>
                </a:lnTo>
                <a:close/>
              </a:path>
              <a:path w="364490" h="457835">
                <a:moveTo>
                  <a:pt x="291848" y="153291"/>
                </a:moveTo>
                <a:lnTo>
                  <a:pt x="269239" y="153291"/>
                </a:lnTo>
                <a:lnTo>
                  <a:pt x="262993" y="181355"/>
                </a:lnTo>
                <a:lnTo>
                  <a:pt x="252508" y="197407"/>
                </a:lnTo>
                <a:lnTo>
                  <a:pt x="231594" y="204672"/>
                </a:lnTo>
                <a:lnTo>
                  <a:pt x="194057" y="206377"/>
                </a:lnTo>
                <a:lnTo>
                  <a:pt x="291848" y="206377"/>
                </a:lnTo>
                <a:lnTo>
                  <a:pt x="291848" y="153291"/>
                </a:lnTo>
                <a:close/>
              </a:path>
              <a:path w="364490" h="457835">
                <a:moveTo>
                  <a:pt x="324434" y="25656"/>
                </a:moveTo>
                <a:lnTo>
                  <a:pt x="207517" y="25656"/>
                </a:lnTo>
                <a:lnTo>
                  <a:pt x="239600" y="26648"/>
                </a:lnTo>
                <a:lnTo>
                  <a:pt x="261669" y="29973"/>
                </a:lnTo>
                <a:lnTo>
                  <a:pt x="291094" y="57492"/>
                </a:lnTo>
                <a:lnTo>
                  <a:pt x="306453" y="106425"/>
                </a:lnTo>
                <a:lnTo>
                  <a:pt x="329058" y="103380"/>
                </a:lnTo>
                <a:lnTo>
                  <a:pt x="327161" y="73350"/>
                </a:lnTo>
                <a:lnTo>
                  <a:pt x="325407" y="43355"/>
                </a:lnTo>
                <a:lnTo>
                  <a:pt x="324434" y="25656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9054785" y="1317034"/>
            <a:ext cx="395605" cy="474980"/>
          </a:xfrm>
          <a:custGeom>
            <a:avLst/>
            <a:gdLst/>
            <a:ahLst/>
            <a:cxnLst/>
            <a:rect l="l" t="t" r="r" b="b"/>
            <a:pathLst>
              <a:path w="395604" h="474980">
                <a:moveTo>
                  <a:pt x="224405" y="42800"/>
                </a:moveTo>
                <a:lnTo>
                  <a:pt x="170561" y="42800"/>
                </a:lnTo>
                <a:lnTo>
                  <a:pt x="170561" y="387097"/>
                </a:lnTo>
                <a:lnTo>
                  <a:pt x="168596" y="420542"/>
                </a:lnTo>
                <a:lnTo>
                  <a:pt x="159321" y="439676"/>
                </a:lnTo>
                <a:lnTo>
                  <a:pt x="137662" y="448998"/>
                </a:lnTo>
                <a:lnTo>
                  <a:pt x="98549" y="453010"/>
                </a:lnTo>
                <a:lnTo>
                  <a:pt x="98549" y="474854"/>
                </a:lnTo>
                <a:lnTo>
                  <a:pt x="298447" y="474854"/>
                </a:lnTo>
                <a:lnTo>
                  <a:pt x="298447" y="453010"/>
                </a:lnTo>
                <a:lnTo>
                  <a:pt x="258000" y="448908"/>
                </a:lnTo>
                <a:lnTo>
                  <a:pt x="235757" y="439437"/>
                </a:lnTo>
                <a:lnTo>
                  <a:pt x="226348" y="420273"/>
                </a:lnTo>
                <a:lnTo>
                  <a:pt x="224405" y="387097"/>
                </a:lnTo>
                <a:lnTo>
                  <a:pt x="224405" y="42800"/>
                </a:lnTo>
                <a:close/>
              </a:path>
              <a:path w="395604" h="474980">
                <a:moveTo>
                  <a:pt x="23366" y="0"/>
                </a:moveTo>
                <a:lnTo>
                  <a:pt x="8125" y="0"/>
                </a:lnTo>
                <a:lnTo>
                  <a:pt x="6623" y="30283"/>
                </a:lnTo>
                <a:lnTo>
                  <a:pt x="4333" y="64007"/>
                </a:lnTo>
                <a:lnTo>
                  <a:pt x="2143" y="93851"/>
                </a:lnTo>
                <a:lnTo>
                  <a:pt x="0" y="125349"/>
                </a:lnTo>
                <a:lnTo>
                  <a:pt x="22604" y="125349"/>
                </a:lnTo>
                <a:lnTo>
                  <a:pt x="28299" y="104305"/>
                </a:lnTo>
                <a:lnTo>
                  <a:pt x="33494" y="87201"/>
                </a:lnTo>
                <a:lnTo>
                  <a:pt x="52447" y="53460"/>
                </a:lnTo>
                <a:lnTo>
                  <a:pt x="120902" y="42800"/>
                </a:lnTo>
                <a:lnTo>
                  <a:pt x="389472" y="42800"/>
                </a:lnTo>
                <a:lnTo>
                  <a:pt x="388705" y="27606"/>
                </a:lnTo>
                <a:lnTo>
                  <a:pt x="388480" y="17143"/>
                </a:lnTo>
                <a:lnTo>
                  <a:pt x="62099" y="17143"/>
                </a:lnTo>
                <a:lnTo>
                  <a:pt x="49314" y="16661"/>
                </a:lnTo>
                <a:lnTo>
                  <a:pt x="39351" y="14429"/>
                </a:lnTo>
                <a:lnTo>
                  <a:pt x="31078" y="9268"/>
                </a:lnTo>
                <a:lnTo>
                  <a:pt x="23366" y="0"/>
                </a:lnTo>
                <a:close/>
              </a:path>
              <a:path w="395604" h="474980">
                <a:moveTo>
                  <a:pt x="389472" y="42800"/>
                </a:moveTo>
                <a:lnTo>
                  <a:pt x="277620" y="42800"/>
                </a:lnTo>
                <a:lnTo>
                  <a:pt x="310066" y="43810"/>
                </a:lnTo>
                <a:lnTo>
                  <a:pt x="330404" y="47260"/>
                </a:lnTo>
                <a:lnTo>
                  <a:pt x="362504" y="86343"/>
                </a:lnTo>
                <a:lnTo>
                  <a:pt x="372110" y="125349"/>
                </a:lnTo>
                <a:lnTo>
                  <a:pt x="395222" y="122046"/>
                </a:lnTo>
                <a:lnTo>
                  <a:pt x="392557" y="91296"/>
                </a:lnTo>
                <a:lnTo>
                  <a:pt x="390286" y="58927"/>
                </a:lnTo>
                <a:lnTo>
                  <a:pt x="389472" y="42800"/>
                </a:lnTo>
                <a:close/>
              </a:path>
              <a:path w="395604" h="474980">
                <a:moveTo>
                  <a:pt x="388112" y="0"/>
                </a:moveTo>
                <a:lnTo>
                  <a:pt x="371854" y="0"/>
                </a:lnTo>
                <a:lnTo>
                  <a:pt x="364889" y="8197"/>
                </a:lnTo>
                <a:lnTo>
                  <a:pt x="358328" y="13477"/>
                </a:lnTo>
                <a:lnTo>
                  <a:pt x="350245" y="16304"/>
                </a:lnTo>
                <a:lnTo>
                  <a:pt x="338709" y="17143"/>
                </a:lnTo>
                <a:lnTo>
                  <a:pt x="388480" y="17143"/>
                </a:lnTo>
                <a:lnTo>
                  <a:pt x="388112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245765" y="1609938"/>
            <a:ext cx="1380102" cy="1285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618823" y="1263463"/>
            <a:ext cx="297815" cy="309245"/>
          </a:xfrm>
          <a:custGeom>
            <a:avLst/>
            <a:gdLst/>
            <a:ahLst/>
            <a:cxnLst/>
            <a:rect l="l" t="t" r="r" b="b"/>
            <a:pathLst>
              <a:path w="297814" h="309244">
                <a:moveTo>
                  <a:pt x="151808" y="0"/>
                </a:moveTo>
                <a:lnTo>
                  <a:pt x="151563" y="0"/>
                </a:lnTo>
                <a:lnTo>
                  <a:pt x="99809" y="8532"/>
                </a:lnTo>
                <a:lnTo>
                  <a:pt x="57723" y="31926"/>
                </a:lnTo>
                <a:lnTo>
                  <a:pt x="26357" y="66873"/>
                </a:lnTo>
                <a:lnTo>
                  <a:pt x="6764" y="110066"/>
                </a:lnTo>
                <a:lnTo>
                  <a:pt x="0" y="158198"/>
                </a:lnTo>
                <a:lnTo>
                  <a:pt x="7574" y="207703"/>
                </a:lnTo>
                <a:lnTo>
                  <a:pt x="28546" y="249336"/>
                </a:lnTo>
                <a:lnTo>
                  <a:pt x="60290" y="281300"/>
                </a:lnTo>
                <a:lnTo>
                  <a:pt x="100178" y="301796"/>
                </a:lnTo>
                <a:lnTo>
                  <a:pt x="145583" y="309027"/>
                </a:lnTo>
                <a:lnTo>
                  <a:pt x="193303" y="302036"/>
                </a:lnTo>
                <a:lnTo>
                  <a:pt x="215923" y="291002"/>
                </a:lnTo>
                <a:lnTo>
                  <a:pt x="155905" y="291002"/>
                </a:lnTo>
                <a:lnTo>
                  <a:pt x="111164" y="280174"/>
                </a:lnTo>
                <a:lnTo>
                  <a:pt x="75279" y="249967"/>
                </a:lnTo>
                <a:lnTo>
                  <a:pt x="51421" y="203800"/>
                </a:lnTo>
                <a:lnTo>
                  <a:pt x="42764" y="145091"/>
                </a:lnTo>
                <a:lnTo>
                  <a:pt x="51115" y="88773"/>
                </a:lnTo>
                <a:lnTo>
                  <a:pt x="73199" y="49145"/>
                </a:lnTo>
                <a:lnTo>
                  <a:pt x="104562" y="25724"/>
                </a:lnTo>
                <a:lnTo>
                  <a:pt x="140749" y="18025"/>
                </a:lnTo>
                <a:lnTo>
                  <a:pt x="218068" y="18025"/>
                </a:lnTo>
                <a:lnTo>
                  <a:pt x="195734" y="6885"/>
                </a:lnTo>
                <a:lnTo>
                  <a:pt x="151808" y="0"/>
                </a:lnTo>
                <a:close/>
              </a:path>
              <a:path w="297814" h="309244">
                <a:moveTo>
                  <a:pt x="218068" y="18025"/>
                </a:moveTo>
                <a:lnTo>
                  <a:pt x="141237" y="18025"/>
                </a:lnTo>
                <a:lnTo>
                  <a:pt x="184109" y="27153"/>
                </a:lnTo>
                <a:lnTo>
                  <a:pt x="220113" y="54430"/>
                </a:lnTo>
                <a:lnTo>
                  <a:pt x="244904" y="99695"/>
                </a:lnTo>
                <a:lnTo>
                  <a:pt x="254134" y="162788"/>
                </a:lnTo>
                <a:lnTo>
                  <a:pt x="246021" y="219770"/>
                </a:lnTo>
                <a:lnTo>
                  <a:pt x="224314" y="259738"/>
                </a:lnTo>
                <a:lnTo>
                  <a:pt x="192959" y="283285"/>
                </a:lnTo>
                <a:lnTo>
                  <a:pt x="155905" y="291002"/>
                </a:lnTo>
                <a:lnTo>
                  <a:pt x="215923" y="291002"/>
                </a:lnTo>
                <a:lnTo>
                  <a:pt x="234943" y="281724"/>
                </a:lnTo>
                <a:lnTo>
                  <a:pt x="267904" y="249089"/>
                </a:lnTo>
                <a:lnTo>
                  <a:pt x="289586" y="205124"/>
                </a:lnTo>
                <a:lnTo>
                  <a:pt x="297392" y="150825"/>
                </a:lnTo>
                <a:lnTo>
                  <a:pt x="289447" y="99936"/>
                </a:lnTo>
                <a:lnTo>
                  <a:pt x="267735" y="58131"/>
                </a:lnTo>
                <a:lnTo>
                  <a:pt x="235437" y="26688"/>
                </a:lnTo>
                <a:lnTo>
                  <a:pt x="218068" y="18025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2298071" y="1270342"/>
            <a:ext cx="269875" cy="299085"/>
          </a:xfrm>
          <a:custGeom>
            <a:avLst/>
            <a:gdLst/>
            <a:ahLst/>
            <a:cxnLst/>
            <a:rect l="l" t="t" r="r" b="b"/>
            <a:pathLst>
              <a:path w="269875" h="299084">
                <a:moveTo>
                  <a:pt x="165206" y="166968"/>
                </a:moveTo>
                <a:lnTo>
                  <a:pt x="92900" y="166968"/>
                </a:lnTo>
                <a:lnTo>
                  <a:pt x="108804" y="167955"/>
                </a:lnTo>
                <a:lnTo>
                  <a:pt x="119784" y="171063"/>
                </a:lnTo>
                <a:lnTo>
                  <a:pt x="127523" y="176506"/>
                </a:lnTo>
                <a:lnTo>
                  <a:pt x="133703" y="184500"/>
                </a:lnTo>
                <a:lnTo>
                  <a:pt x="144216" y="201745"/>
                </a:lnTo>
                <a:lnTo>
                  <a:pt x="155813" y="220588"/>
                </a:lnTo>
                <a:lnTo>
                  <a:pt x="179830" y="257413"/>
                </a:lnTo>
                <a:lnTo>
                  <a:pt x="212711" y="288332"/>
                </a:lnTo>
                <a:lnTo>
                  <a:pt x="249713" y="297806"/>
                </a:lnTo>
                <a:lnTo>
                  <a:pt x="255445" y="298785"/>
                </a:lnTo>
                <a:lnTo>
                  <a:pt x="267489" y="298785"/>
                </a:lnTo>
                <a:lnTo>
                  <a:pt x="269373" y="285926"/>
                </a:lnTo>
                <a:lnTo>
                  <a:pt x="261270" y="283588"/>
                </a:lnTo>
                <a:lnTo>
                  <a:pt x="252607" y="279514"/>
                </a:lnTo>
                <a:lnTo>
                  <a:pt x="218507" y="245986"/>
                </a:lnTo>
                <a:lnTo>
                  <a:pt x="187198" y="202181"/>
                </a:lnTo>
                <a:lnTo>
                  <a:pt x="175722" y="184173"/>
                </a:lnTo>
                <a:lnTo>
                  <a:pt x="165206" y="166968"/>
                </a:lnTo>
                <a:close/>
              </a:path>
              <a:path w="269875" h="299084">
                <a:moveTo>
                  <a:pt x="113792" y="0"/>
                </a:moveTo>
                <a:lnTo>
                  <a:pt x="2374" y="0"/>
                </a:lnTo>
                <a:lnTo>
                  <a:pt x="2374" y="13928"/>
                </a:lnTo>
                <a:lnTo>
                  <a:pt x="23855" y="16450"/>
                </a:lnTo>
                <a:lnTo>
                  <a:pt x="35965" y="21876"/>
                </a:lnTo>
                <a:lnTo>
                  <a:pt x="41316" y="33999"/>
                </a:lnTo>
                <a:lnTo>
                  <a:pt x="42438" y="55094"/>
                </a:lnTo>
                <a:lnTo>
                  <a:pt x="42418" y="239615"/>
                </a:lnTo>
                <a:lnTo>
                  <a:pt x="41279" y="260573"/>
                </a:lnTo>
                <a:lnTo>
                  <a:pt x="35668" y="273103"/>
                </a:lnTo>
                <a:lnTo>
                  <a:pt x="22853" y="278813"/>
                </a:lnTo>
                <a:lnTo>
                  <a:pt x="0" y="281174"/>
                </a:lnTo>
                <a:lnTo>
                  <a:pt x="0" y="295264"/>
                </a:lnTo>
                <a:lnTo>
                  <a:pt x="117892" y="295264"/>
                </a:lnTo>
                <a:lnTo>
                  <a:pt x="117892" y="281174"/>
                </a:lnTo>
                <a:lnTo>
                  <a:pt x="95740" y="278744"/>
                </a:lnTo>
                <a:lnTo>
                  <a:pt x="83350" y="272919"/>
                </a:lnTo>
                <a:lnTo>
                  <a:pt x="77950" y="260366"/>
                </a:lnTo>
                <a:lnTo>
                  <a:pt x="76863" y="239615"/>
                </a:lnTo>
                <a:lnTo>
                  <a:pt x="76766" y="166968"/>
                </a:lnTo>
                <a:lnTo>
                  <a:pt x="165206" y="166968"/>
                </a:lnTo>
                <a:lnTo>
                  <a:pt x="157459" y="153287"/>
                </a:lnTo>
                <a:lnTo>
                  <a:pt x="160826" y="151401"/>
                </a:lnTo>
                <a:lnTo>
                  <a:pt x="76766" y="151401"/>
                </a:lnTo>
                <a:lnTo>
                  <a:pt x="76766" y="28511"/>
                </a:lnTo>
                <a:lnTo>
                  <a:pt x="77993" y="23266"/>
                </a:lnTo>
                <a:lnTo>
                  <a:pt x="82086" y="20152"/>
                </a:lnTo>
                <a:lnTo>
                  <a:pt x="85693" y="17780"/>
                </a:lnTo>
                <a:lnTo>
                  <a:pt x="93149" y="16059"/>
                </a:lnTo>
                <a:lnTo>
                  <a:pt x="185859" y="16059"/>
                </a:lnTo>
                <a:lnTo>
                  <a:pt x="184171" y="14665"/>
                </a:lnTo>
                <a:lnTo>
                  <a:pt x="170651" y="7915"/>
                </a:lnTo>
                <a:lnTo>
                  <a:pt x="154542" y="3369"/>
                </a:lnTo>
                <a:lnTo>
                  <a:pt x="135653" y="805"/>
                </a:lnTo>
                <a:lnTo>
                  <a:pt x="113792" y="0"/>
                </a:lnTo>
                <a:close/>
              </a:path>
              <a:path w="269875" h="299084">
                <a:moveTo>
                  <a:pt x="185859" y="16059"/>
                </a:moveTo>
                <a:lnTo>
                  <a:pt x="106584" y="16059"/>
                </a:lnTo>
                <a:lnTo>
                  <a:pt x="132854" y="19444"/>
                </a:lnTo>
                <a:lnTo>
                  <a:pt x="155261" y="30549"/>
                </a:lnTo>
                <a:lnTo>
                  <a:pt x="170862" y="50794"/>
                </a:lnTo>
                <a:lnTo>
                  <a:pt x="176716" y="81601"/>
                </a:lnTo>
                <a:lnTo>
                  <a:pt x="175158" y="98918"/>
                </a:lnTo>
                <a:lnTo>
                  <a:pt x="150746" y="137721"/>
                </a:lnTo>
                <a:lnTo>
                  <a:pt x="100849" y="151401"/>
                </a:lnTo>
                <a:lnTo>
                  <a:pt x="160826" y="151401"/>
                </a:lnTo>
                <a:lnTo>
                  <a:pt x="181028" y="140087"/>
                </a:lnTo>
                <a:lnTo>
                  <a:pt x="199326" y="122778"/>
                </a:lnTo>
                <a:lnTo>
                  <a:pt x="211173" y="100877"/>
                </a:lnTo>
                <a:lnTo>
                  <a:pt x="215384" y="73901"/>
                </a:lnTo>
                <a:lnTo>
                  <a:pt x="213145" y="55094"/>
                </a:lnTo>
                <a:lnTo>
                  <a:pt x="206813" y="38784"/>
                </a:lnTo>
                <a:lnTo>
                  <a:pt x="196963" y="25224"/>
                </a:lnTo>
                <a:lnTo>
                  <a:pt x="185859" y="16059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1890388" y="1270260"/>
            <a:ext cx="312420" cy="302260"/>
          </a:xfrm>
          <a:custGeom>
            <a:avLst/>
            <a:gdLst/>
            <a:ahLst/>
            <a:cxnLst/>
            <a:rect l="l" t="t" r="r" b="b"/>
            <a:pathLst>
              <a:path w="312419" h="302259">
                <a:moveTo>
                  <a:pt x="115848" y="0"/>
                </a:moveTo>
                <a:lnTo>
                  <a:pt x="0" y="0"/>
                </a:lnTo>
                <a:lnTo>
                  <a:pt x="0" y="13765"/>
                </a:lnTo>
                <a:lnTo>
                  <a:pt x="21927" y="16604"/>
                </a:lnTo>
                <a:lnTo>
                  <a:pt x="34136" y="22469"/>
                </a:lnTo>
                <a:lnTo>
                  <a:pt x="39417" y="34940"/>
                </a:lnTo>
                <a:lnTo>
                  <a:pt x="40557" y="57595"/>
                </a:lnTo>
                <a:lnTo>
                  <a:pt x="40557" y="170820"/>
                </a:lnTo>
                <a:lnTo>
                  <a:pt x="43141" y="207777"/>
                </a:lnTo>
                <a:lnTo>
                  <a:pt x="63332" y="261696"/>
                </a:lnTo>
                <a:lnTo>
                  <a:pt x="96956" y="289917"/>
                </a:lnTo>
                <a:lnTo>
                  <a:pt x="152304" y="301736"/>
                </a:lnTo>
                <a:lnTo>
                  <a:pt x="174566" y="299929"/>
                </a:lnTo>
                <a:lnTo>
                  <a:pt x="196390" y="294282"/>
                </a:lnTo>
                <a:lnTo>
                  <a:pt x="216693" y="284456"/>
                </a:lnTo>
                <a:lnTo>
                  <a:pt x="226711" y="276339"/>
                </a:lnTo>
                <a:lnTo>
                  <a:pt x="162626" y="276339"/>
                </a:lnTo>
                <a:lnTo>
                  <a:pt x="126487" y="269402"/>
                </a:lnTo>
                <a:lnTo>
                  <a:pt x="99142" y="248188"/>
                </a:lnTo>
                <a:lnTo>
                  <a:pt x="81829" y="212088"/>
                </a:lnTo>
                <a:lnTo>
                  <a:pt x="75783" y="160498"/>
                </a:lnTo>
                <a:lnTo>
                  <a:pt x="75783" y="57595"/>
                </a:lnTo>
                <a:lnTo>
                  <a:pt x="76916" y="34628"/>
                </a:lnTo>
                <a:lnTo>
                  <a:pt x="82144" y="22009"/>
                </a:lnTo>
                <a:lnTo>
                  <a:pt x="94207" y="16225"/>
                </a:lnTo>
                <a:lnTo>
                  <a:pt x="115848" y="13765"/>
                </a:lnTo>
                <a:lnTo>
                  <a:pt x="115848" y="0"/>
                </a:lnTo>
                <a:close/>
              </a:path>
              <a:path w="312419" h="302259">
                <a:moveTo>
                  <a:pt x="312386" y="0"/>
                </a:moveTo>
                <a:lnTo>
                  <a:pt x="201049" y="0"/>
                </a:lnTo>
                <a:lnTo>
                  <a:pt x="201049" y="13765"/>
                </a:lnTo>
                <a:lnTo>
                  <a:pt x="221620" y="16233"/>
                </a:lnTo>
                <a:lnTo>
                  <a:pt x="235040" y="20412"/>
                </a:lnTo>
                <a:lnTo>
                  <a:pt x="248524" y="65872"/>
                </a:lnTo>
                <a:lnTo>
                  <a:pt x="249466" y="115685"/>
                </a:lnTo>
                <a:lnTo>
                  <a:pt x="249466" y="145421"/>
                </a:lnTo>
                <a:lnTo>
                  <a:pt x="244837" y="199437"/>
                </a:lnTo>
                <a:lnTo>
                  <a:pt x="229887" y="240711"/>
                </a:lnTo>
                <a:lnTo>
                  <a:pt x="203016" y="267069"/>
                </a:lnTo>
                <a:lnTo>
                  <a:pt x="162626" y="276339"/>
                </a:lnTo>
                <a:lnTo>
                  <a:pt x="226711" y="276339"/>
                </a:lnTo>
                <a:lnTo>
                  <a:pt x="261727" y="219772"/>
                </a:lnTo>
                <a:lnTo>
                  <a:pt x="269459" y="148042"/>
                </a:lnTo>
                <a:lnTo>
                  <a:pt x="269463" y="115685"/>
                </a:lnTo>
                <a:lnTo>
                  <a:pt x="269640" y="87146"/>
                </a:lnTo>
                <a:lnTo>
                  <a:pt x="271835" y="38915"/>
                </a:lnTo>
                <a:lnTo>
                  <a:pt x="312386" y="13765"/>
                </a:lnTo>
                <a:lnTo>
                  <a:pt x="312386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558577" y="1270342"/>
            <a:ext cx="269875" cy="299085"/>
          </a:xfrm>
          <a:custGeom>
            <a:avLst/>
            <a:gdLst/>
            <a:ahLst/>
            <a:cxnLst/>
            <a:rect l="l" t="t" r="r" b="b"/>
            <a:pathLst>
              <a:path w="269875" h="299084">
                <a:moveTo>
                  <a:pt x="165205" y="166968"/>
                </a:moveTo>
                <a:lnTo>
                  <a:pt x="92901" y="166968"/>
                </a:lnTo>
                <a:lnTo>
                  <a:pt x="108805" y="167955"/>
                </a:lnTo>
                <a:lnTo>
                  <a:pt x="119785" y="171063"/>
                </a:lnTo>
                <a:lnTo>
                  <a:pt x="127524" y="176506"/>
                </a:lnTo>
                <a:lnTo>
                  <a:pt x="133704" y="184500"/>
                </a:lnTo>
                <a:lnTo>
                  <a:pt x="144216" y="201745"/>
                </a:lnTo>
                <a:lnTo>
                  <a:pt x="155812" y="220588"/>
                </a:lnTo>
                <a:lnTo>
                  <a:pt x="179826" y="257413"/>
                </a:lnTo>
                <a:lnTo>
                  <a:pt x="212709" y="288332"/>
                </a:lnTo>
                <a:lnTo>
                  <a:pt x="249709" y="297806"/>
                </a:lnTo>
                <a:lnTo>
                  <a:pt x="255449" y="298785"/>
                </a:lnTo>
                <a:lnTo>
                  <a:pt x="267491" y="298785"/>
                </a:lnTo>
                <a:lnTo>
                  <a:pt x="269373" y="285926"/>
                </a:lnTo>
                <a:lnTo>
                  <a:pt x="261270" y="283588"/>
                </a:lnTo>
                <a:lnTo>
                  <a:pt x="252608" y="279514"/>
                </a:lnTo>
                <a:lnTo>
                  <a:pt x="218507" y="245986"/>
                </a:lnTo>
                <a:lnTo>
                  <a:pt x="187197" y="202181"/>
                </a:lnTo>
                <a:lnTo>
                  <a:pt x="175721" y="184173"/>
                </a:lnTo>
                <a:lnTo>
                  <a:pt x="165205" y="166968"/>
                </a:lnTo>
                <a:close/>
              </a:path>
              <a:path w="269875" h="299084">
                <a:moveTo>
                  <a:pt x="113792" y="0"/>
                </a:moveTo>
                <a:lnTo>
                  <a:pt x="2376" y="0"/>
                </a:lnTo>
                <a:lnTo>
                  <a:pt x="2376" y="13928"/>
                </a:lnTo>
                <a:lnTo>
                  <a:pt x="23855" y="16450"/>
                </a:lnTo>
                <a:lnTo>
                  <a:pt x="35965" y="21876"/>
                </a:lnTo>
                <a:lnTo>
                  <a:pt x="41316" y="33999"/>
                </a:lnTo>
                <a:lnTo>
                  <a:pt x="42438" y="55094"/>
                </a:lnTo>
                <a:lnTo>
                  <a:pt x="42418" y="239615"/>
                </a:lnTo>
                <a:lnTo>
                  <a:pt x="41279" y="260573"/>
                </a:lnTo>
                <a:lnTo>
                  <a:pt x="35668" y="273103"/>
                </a:lnTo>
                <a:lnTo>
                  <a:pt x="22853" y="278813"/>
                </a:lnTo>
                <a:lnTo>
                  <a:pt x="0" y="281174"/>
                </a:lnTo>
                <a:lnTo>
                  <a:pt x="0" y="295264"/>
                </a:lnTo>
                <a:lnTo>
                  <a:pt x="117892" y="295264"/>
                </a:lnTo>
                <a:lnTo>
                  <a:pt x="117892" y="281174"/>
                </a:lnTo>
                <a:lnTo>
                  <a:pt x="95740" y="278744"/>
                </a:lnTo>
                <a:lnTo>
                  <a:pt x="83350" y="272919"/>
                </a:lnTo>
                <a:lnTo>
                  <a:pt x="77950" y="260366"/>
                </a:lnTo>
                <a:lnTo>
                  <a:pt x="76863" y="239615"/>
                </a:lnTo>
                <a:lnTo>
                  <a:pt x="76766" y="166968"/>
                </a:lnTo>
                <a:lnTo>
                  <a:pt x="165205" y="166968"/>
                </a:lnTo>
                <a:lnTo>
                  <a:pt x="157459" y="153287"/>
                </a:lnTo>
                <a:lnTo>
                  <a:pt x="160826" y="151401"/>
                </a:lnTo>
                <a:lnTo>
                  <a:pt x="76766" y="151401"/>
                </a:lnTo>
                <a:lnTo>
                  <a:pt x="76766" y="28511"/>
                </a:lnTo>
                <a:lnTo>
                  <a:pt x="77993" y="23266"/>
                </a:lnTo>
                <a:lnTo>
                  <a:pt x="82086" y="20152"/>
                </a:lnTo>
                <a:lnTo>
                  <a:pt x="85694" y="17780"/>
                </a:lnTo>
                <a:lnTo>
                  <a:pt x="93149" y="16059"/>
                </a:lnTo>
                <a:lnTo>
                  <a:pt x="185859" y="16059"/>
                </a:lnTo>
                <a:lnTo>
                  <a:pt x="184171" y="14665"/>
                </a:lnTo>
                <a:lnTo>
                  <a:pt x="170651" y="7915"/>
                </a:lnTo>
                <a:lnTo>
                  <a:pt x="154542" y="3369"/>
                </a:lnTo>
                <a:lnTo>
                  <a:pt x="135653" y="805"/>
                </a:lnTo>
                <a:lnTo>
                  <a:pt x="113792" y="0"/>
                </a:lnTo>
                <a:close/>
              </a:path>
              <a:path w="269875" h="299084">
                <a:moveTo>
                  <a:pt x="185859" y="16059"/>
                </a:moveTo>
                <a:lnTo>
                  <a:pt x="106584" y="16059"/>
                </a:lnTo>
                <a:lnTo>
                  <a:pt x="132854" y="19444"/>
                </a:lnTo>
                <a:lnTo>
                  <a:pt x="155259" y="30549"/>
                </a:lnTo>
                <a:lnTo>
                  <a:pt x="170859" y="50794"/>
                </a:lnTo>
                <a:lnTo>
                  <a:pt x="176712" y="81601"/>
                </a:lnTo>
                <a:lnTo>
                  <a:pt x="175155" y="98918"/>
                </a:lnTo>
                <a:lnTo>
                  <a:pt x="150746" y="137721"/>
                </a:lnTo>
                <a:lnTo>
                  <a:pt x="100850" y="151401"/>
                </a:lnTo>
                <a:lnTo>
                  <a:pt x="160826" y="151401"/>
                </a:lnTo>
                <a:lnTo>
                  <a:pt x="181028" y="140087"/>
                </a:lnTo>
                <a:lnTo>
                  <a:pt x="199326" y="122778"/>
                </a:lnTo>
                <a:lnTo>
                  <a:pt x="211173" y="100877"/>
                </a:lnTo>
                <a:lnTo>
                  <a:pt x="215384" y="73901"/>
                </a:lnTo>
                <a:lnTo>
                  <a:pt x="213145" y="55094"/>
                </a:lnTo>
                <a:lnTo>
                  <a:pt x="206813" y="38784"/>
                </a:lnTo>
                <a:lnTo>
                  <a:pt x="196963" y="25224"/>
                </a:lnTo>
                <a:lnTo>
                  <a:pt x="185859" y="16059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205870" y="1259283"/>
            <a:ext cx="255270" cy="306705"/>
          </a:xfrm>
          <a:custGeom>
            <a:avLst/>
            <a:gdLst/>
            <a:ahLst/>
            <a:cxnLst/>
            <a:rect l="l" t="t" r="r" b="b"/>
            <a:pathLst>
              <a:path w="255269" h="306705">
                <a:moveTo>
                  <a:pt x="144763" y="27612"/>
                </a:moveTo>
                <a:lnTo>
                  <a:pt x="110027" y="27612"/>
                </a:lnTo>
                <a:lnTo>
                  <a:pt x="110027" y="249713"/>
                </a:lnTo>
                <a:lnTo>
                  <a:pt x="108760" y="271287"/>
                </a:lnTo>
                <a:lnTo>
                  <a:pt x="102775" y="283629"/>
                </a:lnTo>
                <a:lnTo>
                  <a:pt x="88803" y="289644"/>
                </a:lnTo>
                <a:lnTo>
                  <a:pt x="63572" y="292233"/>
                </a:lnTo>
                <a:lnTo>
                  <a:pt x="63572" y="306324"/>
                </a:lnTo>
                <a:lnTo>
                  <a:pt x="192524" y="306324"/>
                </a:lnTo>
                <a:lnTo>
                  <a:pt x="192524" y="292233"/>
                </a:lnTo>
                <a:lnTo>
                  <a:pt x="166433" y="289587"/>
                </a:lnTo>
                <a:lnTo>
                  <a:pt x="152085" y="283477"/>
                </a:lnTo>
                <a:lnTo>
                  <a:pt x="146016" y="271115"/>
                </a:lnTo>
                <a:lnTo>
                  <a:pt x="144763" y="249713"/>
                </a:lnTo>
                <a:lnTo>
                  <a:pt x="144763" y="27612"/>
                </a:lnTo>
                <a:close/>
              </a:path>
              <a:path w="255269" h="306705">
                <a:moveTo>
                  <a:pt x="15073" y="0"/>
                </a:moveTo>
                <a:lnTo>
                  <a:pt x="5241" y="0"/>
                </a:lnTo>
                <a:lnTo>
                  <a:pt x="4271" y="19535"/>
                </a:lnTo>
                <a:lnTo>
                  <a:pt x="2794" y="41291"/>
                </a:lnTo>
                <a:lnTo>
                  <a:pt x="1383" y="60542"/>
                </a:lnTo>
                <a:lnTo>
                  <a:pt x="0" y="80859"/>
                </a:lnTo>
                <a:lnTo>
                  <a:pt x="14580" y="80859"/>
                </a:lnTo>
                <a:lnTo>
                  <a:pt x="18255" y="67286"/>
                </a:lnTo>
                <a:lnTo>
                  <a:pt x="21606" y="56253"/>
                </a:lnTo>
                <a:lnTo>
                  <a:pt x="56584" y="28255"/>
                </a:lnTo>
                <a:lnTo>
                  <a:pt x="77990" y="27612"/>
                </a:lnTo>
                <a:lnTo>
                  <a:pt x="251243" y="27612"/>
                </a:lnTo>
                <a:lnTo>
                  <a:pt x="250748" y="17809"/>
                </a:lnTo>
                <a:lnTo>
                  <a:pt x="250603" y="11059"/>
                </a:lnTo>
                <a:lnTo>
                  <a:pt x="40060" y="11059"/>
                </a:lnTo>
                <a:lnTo>
                  <a:pt x="31812" y="10748"/>
                </a:lnTo>
                <a:lnTo>
                  <a:pt x="25384" y="9308"/>
                </a:lnTo>
                <a:lnTo>
                  <a:pt x="20047" y="5978"/>
                </a:lnTo>
                <a:lnTo>
                  <a:pt x="15073" y="0"/>
                </a:lnTo>
                <a:close/>
              </a:path>
              <a:path w="255269" h="306705">
                <a:moveTo>
                  <a:pt x="251243" y="27612"/>
                </a:moveTo>
                <a:lnTo>
                  <a:pt x="179089" y="27612"/>
                </a:lnTo>
                <a:lnTo>
                  <a:pt x="200021" y="28263"/>
                </a:lnTo>
                <a:lnTo>
                  <a:pt x="213141" y="30488"/>
                </a:lnTo>
                <a:lnTo>
                  <a:pt x="236932" y="66602"/>
                </a:lnTo>
                <a:lnTo>
                  <a:pt x="240041" y="80859"/>
                </a:lnTo>
                <a:lnTo>
                  <a:pt x="254952" y="78732"/>
                </a:lnTo>
                <a:lnTo>
                  <a:pt x="253233" y="58895"/>
                </a:lnTo>
                <a:lnTo>
                  <a:pt x="251768" y="38014"/>
                </a:lnTo>
                <a:lnTo>
                  <a:pt x="251243" y="27612"/>
                </a:lnTo>
                <a:close/>
              </a:path>
              <a:path w="255269" h="306705">
                <a:moveTo>
                  <a:pt x="250366" y="0"/>
                </a:moveTo>
                <a:lnTo>
                  <a:pt x="239878" y="0"/>
                </a:lnTo>
                <a:lnTo>
                  <a:pt x="233161" y="8437"/>
                </a:lnTo>
                <a:lnTo>
                  <a:pt x="230454" y="11059"/>
                </a:lnTo>
                <a:lnTo>
                  <a:pt x="250603" y="11059"/>
                </a:lnTo>
                <a:lnTo>
                  <a:pt x="250366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56059" y="1248465"/>
            <a:ext cx="0" cy="261620"/>
          </a:xfrm>
          <a:custGeom>
            <a:avLst/>
            <a:gdLst/>
            <a:ahLst/>
            <a:cxnLst/>
            <a:rect l="l" t="t" r="r" b="b"/>
            <a:pathLst>
              <a:path h="261619">
                <a:moveTo>
                  <a:pt x="0" y="0"/>
                </a:moveTo>
                <a:lnTo>
                  <a:pt x="0" y="261428"/>
                </a:lnTo>
              </a:path>
            </a:pathLst>
          </a:custGeom>
          <a:ln w="79582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672870" y="1350690"/>
            <a:ext cx="0" cy="261620"/>
          </a:xfrm>
          <a:custGeom>
            <a:avLst/>
            <a:gdLst/>
            <a:ahLst/>
            <a:cxnLst/>
            <a:rect l="l" t="t" r="r" b="b"/>
            <a:pathLst>
              <a:path h="261619">
                <a:moveTo>
                  <a:pt x="0" y="0"/>
                </a:moveTo>
                <a:lnTo>
                  <a:pt x="0" y="261429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1017597" y="1390517"/>
            <a:ext cx="175260" cy="80010"/>
          </a:xfrm>
          <a:custGeom>
            <a:avLst/>
            <a:gdLst/>
            <a:ahLst/>
            <a:cxnLst/>
            <a:rect l="l" t="t" r="r" b="b"/>
            <a:pathLst>
              <a:path w="175259" h="80009">
                <a:moveTo>
                  <a:pt x="134920" y="0"/>
                </a:moveTo>
                <a:lnTo>
                  <a:pt x="0" y="0"/>
                </a:lnTo>
                <a:lnTo>
                  <a:pt x="0" y="79592"/>
                </a:lnTo>
                <a:lnTo>
                  <a:pt x="135745" y="79592"/>
                </a:lnTo>
                <a:lnTo>
                  <a:pt x="175028" y="40104"/>
                </a:lnTo>
                <a:lnTo>
                  <a:pt x="134920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876419" y="1633240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30" h="113664">
                <a:moveTo>
                  <a:pt x="112842" y="0"/>
                </a:moveTo>
                <a:lnTo>
                  <a:pt x="0" y="0"/>
                </a:lnTo>
                <a:lnTo>
                  <a:pt x="0" y="113339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018007" y="1491916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30" h="113665">
                <a:moveTo>
                  <a:pt x="112842" y="0"/>
                </a:moveTo>
                <a:lnTo>
                  <a:pt x="0" y="0"/>
                </a:lnTo>
                <a:lnTo>
                  <a:pt x="0" y="113338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640598" y="1114567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29" h="113665">
                <a:moveTo>
                  <a:pt x="112842" y="0"/>
                </a:moveTo>
                <a:lnTo>
                  <a:pt x="0" y="113334"/>
                </a:lnTo>
                <a:lnTo>
                  <a:pt x="112842" y="113334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499010" y="1255892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29" h="113665">
                <a:moveTo>
                  <a:pt x="112842" y="0"/>
                </a:moveTo>
                <a:lnTo>
                  <a:pt x="0" y="113334"/>
                </a:lnTo>
                <a:lnTo>
                  <a:pt x="112842" y="113334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734861" y="1571887"/>
            <a:ext cx="261620" cy="0"/>
          </a:xfrm>
          <a:custGeom>
            <a:avLst/>
            <a:gdLst/>
            <a:ahLst/>
            <a:cxnLst/>
            <a:rect l="l" t="t" r="r" b="b"/>
            <a:pathLst>
              <a:path w="261619">
                <a:moveTo>
                  <a:pt x="0" y="0"/>
                </a:moveTo>
                <a:lnTo>
                  <a:pt x="261428" y="0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632639" y="1288700"/>
            <a:ext cx="261620" cy="0"/>
          </a:xfrm>
          <a:custGeom>
            <a:avLst/>
            <a:gdLst/>
            <a:ahLst/>
            <a:cxnLst/>
            <a:rect l="l" t="t" r="r" b="b"/>
            <a:pathLst>
              <a:path w="261619">
                <a:moveTo>
                  <a:pt x="0" y="0"/>
                </a:moveTo>
                <a:lnTo>
                  <a:pt x="261428" y="0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734961" y="1350882"/>
            <a:ext cx="159385" cy="158750"/>
          </a:xfrm>
          <a:custGeom>
            <a:avLst/>
            <a:gdLst/>
            <a:ahLst/>
            <a:cxnLst/>
            <a:rect l="l" t="t" r="r" b="b"/>
            <a:pathLst>
              <a:path w="159384" h="158750">
                <a:moveTo>
                  <a:pt x="0" y="0"/>
                </a:moveTo>
                <a:lnTo>
                  <a:pt x="159105" y="0"/>
                </a:lnTo>
                <a:lnTo>
                  <a:pt x="159105" y="158583"/>
                </a:lnTo>
                <a:lnTo>
                  <a:pt x="0" y="158583"/>
                </a:lnTo>
                <a:lnTo>
                  <a:pt x="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1017597" y="1256242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0" y="0"/>
                </a:moveTo>
                <a:lnTo>
                  <a:pt x="0" y="112842"/>
                </a:lnTo>
                <a:lnTo>
                  <a:pt x="113338" y="112842"/>
                </a:lnTo>
                <a:lnTo>
                  <a:pt x="0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436302" y="1390517"/>
            <a:ext cx="175260" cy="80010"/>
          </a:xfrm>
          <a:custGeom>
            <a:avLst/>
            <a:gdLst/>
            <a:ahLst/>
            <a:cxnLst/>
            <a:rect l="l" t="t" r="r" b="b"/>
            <a:pathLst>
              <a:path w="175259" h="80009">
                <a:moveTo>
                  <a:pt x="175025" y="0"/>
                </a:moveTo>
                <a:lnTo>
                  <a:pt x="40104" y="0"/>
                </a:lnTo>
                <a:lnTo>
                  <a:pt x="0" y="40104"/>
                </a:lnTo>
                <a:lnTo>
                  <a:pt x="39283" y="79592"/>
                </a:lnTo>
                <a:lnTo>
                  <a:pt x="175025" y="79592"/>
                </a:lnTo>
                <a:lnTo>
                  <a:pt x="175025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774665" y="1633449"/>
            <a:ext cx="80010" cy="175260"/>
          </a:xfrm>
          <a:custGeom>
            <a:avLst/>
            <a:gdLst/>
            <a:ahLst/>
            <a:cxnLst/>
            <a:rect l="l" t="t" r="r" b="b"/>
            <a:pathLst>
              <a:path w="80009" h="175260">
                <a:moveTo>
                  <a:pt x="79595" y="0"/>
                </a:moveTo>
                <a:lnTo>
                  <a:pt x="0" y="0"/>
                </a:lnTo>
                <a:lnTo>
                  <a:pt x="0" y="135741"/>
                </a:lnTo>
                <a:lnTo>
                  <a:pt x="39488" y="175025"/>
                </a:lnTo>
                <a:lnTo>
                  <a:pt x="79595" y="134920"/>
                </a:lnTo>
                <a:lnTo>
                  <a:pt x="79595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774665" y="1052154"/>
            <a:ext cx="80010" cy="175260"/>
          </a:xfrm>
          <a:custGeom>
            <a:avLst/>
            <a:gdLst/>
            <a:ahLst/>
            <a:cxnLst/>
            <a:rect l="l" t="t" r="r" b="b"/>
            <a:pathLst>
              <a:path w="80009" h="175259">
                <a:moveTo>
                  <a:pt x="39488" y="0"/>
                </a:moveTo>
                <a:lnTo>
                  <a:pt x="0" y="39279"/>
                </a:lnTo>
                <a:lnTo>
                  <a:pt x="0" y="175025"/>
                </a:lnTo>
                <a:lnTo>
                  <a:pt x="79595" y="175025"/>
                </a:lnTo>
                <a:lnTo>
                  <a:pt x="79595" y="40104"/>
                </a:lnTo>
                <a:lnTo>
                  <a:pt x="39488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876272" y="1114649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0" y="0"/>
                </a:moveTo>
                <a:lnTo>
                  <a:pt x="0" y="112845"/>
                </a:lnTo>
                <a:lnTo>
                  <a:pt x="113338" y="112845"/>
                </a:lnTo>
                <a:lnTo>
                  <a:pt x="0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498924" y="1492059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113334" y="0"/>
                </a:moveTo>
                <a:lnTo>
                  <a:pt x="0" y="0"/>
                </a:lnTo>
                <a:lnTo>
                  <a:pt x="113334" y="112845"/>
                </a:lnTo>
                <a:lnTo>
                  <a:pt x="113334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640248" y="1633651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113336" y="0"/>
                </a:moveTo>
                <a:lnTo>
                  <a:pt x="0" y="0"/>
                </a:lnTo>
                <a:lnTo>
                  <a:pt x="113336" y="112840"/>
                </a:lnTo>
                <a:lnTo>
                  <a:pt x="113336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224742" y="672943"/>
            <a:ext cx="7833359" cy="904875"/>
          </a:xfrm>
          <a:custGeom>
            <a:avLst/>
            <a:gdLst/>
            <a:ahLst/>
            <a:cxnLst/>
            <a:rect l="l" t="t" r="r" b="b"/>
            <a:pathLst>
              <a:path w="7833359" h="904875">
                <a:moveTo>
                  <a:pt x="7832872" y="0"/>
                </a:moveTo>
                <a:lnTo>
                  <a:pt x="4495" y="0"/>
                </a:lnTo>
                <a:lnTo>
                  <a:pt x="0" y="904341"/>
                </a:lnTo>
                <a:lnTo>
                  <a:pt x="7832872" y="9043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31875" y="694794"/>
            <a:ext cx="1733550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FEFEFE"/>
                </a:solidFill>
                <a:latin typeface="Adobe Devanagari"/>
                <a:cs typeface="Adobe Devanaga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4383" y="2296795"/>
            <a:ext cx="9129633" cy="42125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373435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azebo in a park&#10;&#10;Description automatically generated">
            <a:extLst>
              <a:ext uri="{FF2B5EF4-FFF2-40B4-BE49-F238E27FC236}">
                <a16:creationId xmlns:a16="http://schemas.microsoft.com/office/drawing/2014/main" id="{30AFC8FA-8F5F-A934-388F-BE4F076A82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4"/>
          <a:stretch/>
        </p:blipFill>
        <p:spPr>
          <a:xfrm>
            <a:off x="0" y="-3426"/>
            <a:ext cx="10058400" cy="7775826"/>
          </a:xfrm>
          <a:prstGeom prst="rect">
            <a:avLst/>
          </a:prstGeom>
        </p:spPr>
      </p:pic>
      <p:sp>
        <p:nvSpPr>
          <p:cNvPr id="5" name="object 10">
            <a:extLst>
              <a:ext uri="{FF2B5EF4-FFF2-40B4-BE49-F238E27FC236}">
                <a16:creationId xmlns:a16="http://schemas.microsoft.com/office/drawing/2014/main" id="{E155F38D-D26F-3127-681D-95C8B87BDE4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4400" y="1958521"/>
            <a:ext cx="4295847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solidFill>
                  <a:srgbClr val="FEFEFE"/>
                </a:solidFill>
                <a:latin typeface="Adobe Devanagari"/>
                <a:cs typeface="Adobe Devanagari"/>
              </a:rPr>
              <a:t>BUDGET</a:t>
            </a:r>
            <a:endParaRPr sz="6000" dirty="0">
              <a:latin typeface="Adobe Devanagari"/>
              <a:cs typeface="Adobe Devanagari"/>
            </a:endParaRPr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A7C9CD30-0890-BD25-C463-2524BC493D91}"/>
              </a:ext>
            </a:extLst>
          </p:cNvPr>
          <p:cNvSpPr txBox="1"/>
          <p:nvPr/>
        </p:nvSpPr>
        <p:spPr>
          <a:xfrm>
            <a:off x="988905" y="1600200"/>
            <a:ext cx="206057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700" dirty="0">
                <a:solidFill>
                  <a:srgbClr val="43C0E7"/>
                </a:solidFill>
                <a:latin typeface="Century Gothic"/>
                <a:cs typeface="Century Gothic"/>
              </a:rPr>
              <a:t>2024/25</a:t>
            </a:r>
            <a:endParaRPr sz="37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6555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4742" y="672943"/>
            <a:ext cx="7833359" cy="1362075"/>
          </a:xfrm>
          <a:custGeom>
            <a:avLst/>
            <a:gdLst/>
            <a:ahLst/>
            <a:cxnLst/>
            <a:rect l="l" t="t" r="r" b="b"/>
            <a:pathLst>
              <a:path w="7833359" h="1362075">
                <a:moveTo>
                  <a:pt x="7832872" y="0"/>
                </a:moveTo>
                <a:lnTo>
                  <a:pt x="4495" y="0"/>
                </a:lnTo>
                <a:lnTo>
                  <a:pt x="0" y="1361541"/>
                </a:lnTo>
                <a:lnTo>
                  <a:pt x="7832872" y="13615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07086" y="2378652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07086" y="3682581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1"/>
                </a:lnTo>
                <a:lnTo>
                  <a:pt x="144881" y="72557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31874" y="694795"/>
            <a:ext cx="2602125" cy="2958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TOWN OF</a:t>
            </a:r>
            <a:r>
              <a:rPr spc="-70" dirty="0"/>
              <a:t> </a:t>
            </a:r>
            <a:r>
              <a:rPr spc="-15" dirty="0"/>
              <a:t>TRURO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14552" y="893909"/>
            <a:ext cx="421449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Resolution</a:t>
            </a:r>
            <a:r>
              <a:rPr sz="3700" spc="-9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(continued)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43988" y="2296795"/>
            <a:ext cx="6513830" cy="21416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20"/>
              </a:lnSpc>
              <a:spcBef>
                <a:spcPts val="100"/>
              </a:spcBef>
            </a:pPr>
            <a:r>
              <a:rPr sz="1600" b="1" dirty="0">
                <a:solidFill>
                  <a:srgbClr val="373435"/>
                </a:solidFill>
                <a:latin typeface="Century Gothic"/>
                <a:cs typeface="Century Gothic"/>
              </a:rPr>
              <a:t>Interest Rate - 15% per</a:t>
            </a:r>
            <a:r>
              <a:rPr sz="1600" b="1" spc="-1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annum</a:t>
            </a:r>
            <a:endParaRPr sz="1600" dirty="0">
              <a:latin typeface="Century Gothic"/>
              <a:cs typeface="Century Gothic"/>
            </a:endParaRPr>
          </a:p>
          <a:p>
            <a:pPr marL="12700" marR="5080">
              <a:lnSpc>
                <a:spcPts val="1430"/>
              </a:lnSpc>
              <a:spcBef>
                <a:spcPts val="55"/>
              </a:spcBef>
            </a:pP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An additional percentage charge at the rate of Fifteen per cent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(15%)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per annum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shall 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be and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is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hereby imposed for the non-payment of such rates and taxes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by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the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thirtieth</a:t>
            </a:r>
            <a:r>
              <a:rPr sz="1200" spc="-5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Day 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of Ju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ne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, A.D.,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20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24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on the rst instalment and at the same rate for the non-payment of  such rates and taxes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by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the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thirty first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Day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of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October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, A.D.,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20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24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on the second  instalment, such interest to be added monthly after the due dates</a:t>
            </a:r>
            <a:r>
              <a:rPr sz="1200" spc="-3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above.</a:t>
            </a:r>
            <a:endParaRPr sz="1200" dirty="0">
              <a:latin typeface="Century Gothic"/>
              <a:cs typeface="Century Gothic"/>
            </a:endParaRPr>
          </a:p>
          <a:p>
            <a:pPr marL="12700">
              <a:lnSpc>
                <a:spcPts val="1920"/>
              </a:lnSpc>
              <a:spcBef>
                <a:spcPts val="1390"/>
              </a:spcBef>
            </a:pPr>
            <a:r>
              <a:rPr sz="1600" b="1" dirty="0">
                <a:solidFill>
                  <a:srgbClr val="373435"/>
                </a:solidFill>
                <a:latin typeface="Century Gothic"/>
                <a:cs typeface="Century Gothic"/>
              </a:rPr>
              <a:t>Downtown Truro Partnership</a:t>
            </a: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 Rate</a:t>
            </a:r>
            <a:endParaRPr sz="1600" dirty="0">
              <a:latin typeface="Century Gothic"/>
              <a:cs typeface="Century Gothic"/>
            </a:endParaRPr>
          </a:p>
          <a:p>
            <a:pPr marL="12700" marR="61594" algn="just">
              <a:lnSpc>
                <a:spcPts val="1430"/>
              </a:lnSpc>
              <a:spcBef>
                <a:spcPts val="55"/>
              </a:spcBef>
            </a:pP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AND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BE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IT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RESOLVED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that Council approve the Downtown Truro Partnership Budget</a:t>
            </a:r>
            <a:r>
              <a:rPr sz="1200" spc="-4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and  Area Rate of Forty Two Cents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($0.42)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per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$100.00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of Commercial assessment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to a maximum of $1,500,000 of assessment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in the  designated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area.</a:t>
            </a:r>
            <a:endParaRPr sz="1200" dirty="0">
              <a:latin typeface="Century Gothic"/>
              <a:cs typeface="Century Gothic"/>
            </a:endParaRPr>
          </a:p>
        </p:txBody>
      </p:sp>
      <p:pic>
        <p:nvPicPr>
          <p:cNvPr id="10" name="Picture 9" descr="A high angle view of a town&#10;&#10;Description automatically generated with low confidence">
            <a:extLst>
              <a:ext uri="{FF2B5EF4-FFF2-40B4-BE49-F238E27FC236}">
                <a16:creationId xmlns:a16="http://schemas.microsoft.com/office/drawing/2014/main" id="{975D0A5C-2441-4389-B385-43457D8257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36" y="-18107"/>
            <a:ext cx="2504091" cy="77905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1692" y="1752600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041691" y="3276600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29">
                <a:moveTo>
                  <a:pt x="119790" y="0"/>
                </a:moveTo>
                <a:lnTo>
                  <a:pt x="0" y="119790"/>
                </a:lnTo>
                <a:lnTo>
                  <a:pt x="120185" y="239976"/>
                </a:lnTo>
                <a:lnTo>
                  <a:pt x="239975" y="120186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731874" y="694794"/>
            <a:ext cx="26021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EFEFE"/>
                </a:solidFill>
                <a:latin typeface="Adobe Devanagari"/>
                <a:cs typeface="Adobe Devanagari"/>
              </a:rPr>
              <a:t>TOWN OF</a:t>
            </a:r>
            <a:r>
              <a:rPr sz="1800" spc="-7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1800" spc="-15" dirty="0">
                <a:solidFill>
                  <a:srgbClr val="FEFEFE"/>
                </a:solidFill>
                <a:latin typeface="Adobe Devanagari"/>
                <a:cs typeface="Adobe Devanagari"/>
              </a:rPr>
              <a:t>TRURO</a:t>
            </a:r>
            <a:endParaRPr sz="1800" dirty="0">
              <a:latin typeface="Adobe Devanagari"/>
              <a:cs typeface="Adobe Devanaga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5202555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20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23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-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24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Year in</a:t>
            </a:r>
            <a:r>
              <a:rPr sz="3700" spc="-6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Review</a:t>
            </a:r>
            <a:endParaRPr sz="37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52800" y="1675235"/>
            <a:ext cx="6705600" cy="35987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75"/>
              </a:lnSpc>
              <a:spcBef>
                <a:spcPts val="100"/>
              </a:spcBef>
            </a:pP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Road Preservation</a:t>
            </a:r>
            <a:r>
              <a:rPr sz="2400" spc="-100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Tax</a:t>
            </a:r>
            <a:endParaRPr sz="2400" dirty="0">
              <a:latin typeface="Century Gothic"/>
              <a:cs typeface="Century Gothic"/>
            </a:endParaRPr>
          </a:p>
          <a:p>
            <a:pPr marL="563880" marR="181610">
              <a:lnSpc>
                <a:spcPct val="101299"/>
              </a:lnSpc>
              <a:spcBef>
                <a:spcPts val="73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William Barnhill Dr (Willow – Crossley Ave)</a:t>
            </a:r>
          </a:p>
          <a:p>
            <a:pPr marL="563880" marR="181610">
              <a:lnSpc>
                <a:spcPts val="400"/>
              </a:lnSpc>
              <a:spcBef>
                <a:spcPts val="73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Prince Street ( Aberdeen St – CN Bridge)</a:t>
            </a:r>
          </a:p>
          <a:p>
            <a:pPr marL="563880" marR="181610">
              <a:lnSpc>
                <a:spcPts val="400"/>
              </a:lnSpc>
              <a:spcBef>
                <a:spcPts val="735"/>
              </a:spcBef>
            </a:pPr>
            <a:endParaRPr lang="en-US" sz="14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563880" marR="181610">
              <a:lnSpc>
                <a:spcPts val="400"/>
              </a:lnSpc>
              <a:spcBef>
                <a:spcPts val="73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Prince Street  (Walker St – Arlington St) </a:t>
            </a:r>
          </a:p>
          <a:p>
            <a:pPr marL="563880" marR="181610">
              <a:lnSpc>
                <a:spcPts val="800"/>
              </a:lnSpc>
              <a:spcBef>
                <a:spcPts val="73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Young Street ( Prince St – Victoria Street)</a:t>
            </a:r>
          </a:p>
          <a:p>
            <a:pPr marL="12700">
              <a:lnSpc>
                <a:spcPct val="250000"/>
              </a:lnSpc>
            </a:pPr>
            <a:r>
              <a:rPr lang="en-US" sz="2400" spc="-5" dirty="0">
                <a:solidFill>
                  <a:srgbClr val="43C0E7"/>
                </a:solidFill>
                <a:latin typeface="Century Gothic"/>
                <a:cs typeface="Century Gothic"/>
              </a:rPr>
              <a:t>Street, Sidewalk &amp; Curb </a:t>
            </a: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Co</a:t>
            </a:r>
            <a:r>
              <a:rPr lang="en-US" sz="2400" dirty="0">
                <a:solidFill>
                  <a:srgbClr val="43C0E7"/>
                </a:solidFill>
                <a:latin typeface="Century Gothic"/>
                <a:cs typeface="Century Gothic"/>
              </a:rPr>
              <a:t>n</a:t>
            </a: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struction</a:t>
            </a:r>
            <a:endParaRPr lang="en-US" sz="2400" dirty="0">
              <a:latin typeface="Century Gothic"/>
              <a:cs typeface="Century Gothic"/>
            </a:endParaRPr>
          </a:p>
          <a:p>
            <a:pPr marL="469265" marR="1608455">
              <a:spcBef>
                <a:spcPts val="56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 Glenwood Drive(Young St–Pleasant St)Street &amp; curb                  </a:t>
            </a:r>
          </a:p>
          <a:p>
            <a:pPr marL="469265" marR="1024890">
              <a:lnSpc>
                <a:spcPts val="1700"/>
              </a:lnSpc>
              <a:spcBef>
                <a:spcPts val="1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 Bayview Street – Street, curb &amp; sidewalk</a:t>
            </a:r>
          </a:p>
          <a:p>
            <a:pPr marL="469265" marR="1024890">
              <a:lnSpc>
                <a:spcPts val="1700"/>
              </a:lnSpc>
              <a:spcBef>
                <a:spcPts val="1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 Schirra Close (McLean-End) Street &amp; curb</a:t>
            </a:r>
          </a:p>
          <a:p>
            <a:pPr marL="469265">
              <a:lnSpc>
                <a:spcPts val="1650"/>
              </a:lnSpc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 Willow Street – (Blakeney Av – William Barnhill Dr) Street &amp; sidewalk</a:t>
            </a:r>
            <a:endParaRPr lang="en-US" sz="1400" dirty="0">
              <a:latin typeface="Century Gothic"/>
              <a:cs typeface="Century Gothic"/>
            </a:endParaRPr>
          </a:p>
          <a:p>
            <a:pPr marL="469265">
              <a:lnSpc>
                <a:spcPts val="1650"/>
              </a:lnSpc>
            </a:pPr>
            <a:r>
              <a:rPr lang="en-US" sz="1400" dirty="0">
                <a:latin typeface="Century Gothic"/>
                <a:cs typeface="Century Gothic"/>
              </a:rPr>
              <a:t> Young Street (Prince St – Victoria St) curb and sidewalk</a:t>
            </a:r>
          </a:p>
          <a:p>
            <a:pPr marL="469265">
              <a:lnSpc>
                <a:spcPts val="1650"/>
              </a:lnSpc>
            </a:pPr>
            <a:r>
              <a:rPr lang="en-US" sz="1400" dirty="0">
                <a:latin typeface="Century Gothic"/>
                <a:cs typeface="Century Gothic"/>
              </a:rPr>
              <a:t> Prince Street – Aberdeen St – CN Bridge) curb </a:t>
            </a:r>
            <a:endParaRPr sz="1400" dirty="0">
              <a:latin typeface="Century Gothic"/>
              <a:cs typeface="Century Gothic"/>
            </a:endParaRPr>
          </a:p>
        </p:txBody>
      </p:sp>
      <p:pic>
        <p:nvPicPr>
          <p:cNvPr id="9" name="Picture 8" descr="A picture containing text, outdoor, sky, ground&#10;&#10;Description automatically generated">
            <a:extLst>
              <a:ext uri="{FF2B5EF4-FFF2-40B4-BE49-F238E27FC236}">
                <a16:creationId xmlns:a16="http://schemas.microsoft.com/office/drawing/2014/main" id="{C4689A7F-AFCC-47CD-AC03-645FF754CC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01972" cy="7772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31874" y="694794"/>
            <a:ext cx="28307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EFEFE"/>
                </a:solidFill>
                <a:latin typeface="Adobe Devanagari"/>
                <a:cs typeface="Adobe Devanagari"/>
              </a:rPr>
              <a:t>TOWN OF</a:t>
            </a:r>
            <a:r>
              <a:rPr sz="1800" spc="-7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1800" spc="-15" dirty="0">
                <a:solidFill>
                  <a:srgbClr val="FEFEFE"/>
                </a:solidFill>
                <a:latin typeface="Adobe Devanagari"/>
                <a:cs typeface="Adobe Devanagari"/>
              </a:rPr>
              <a:t>TRURO</a:t>
            </a:r>
            <a:endParaRPr sz="1800" dirty="0">
              <a:latin typeface="Adobe Devanagari"/>
              <a:cs typeface="Adobe Devanaga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402653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Financial</a:t>
            </a:r>
            <a:r>
              <a:rPr sz="3700" spc="-1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Realities</a:t>
            </a:r>
            <a:endParaRPr sz="37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81143" y="1970682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95274" y="2315359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781143" y="2637139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95275" y="3014555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29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2801707" y="3746568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29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133618" y="1866152"/>
            <a:ext cx="8296382" cy="42370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>
                <a:solidFill>
                  <a:srgbClr val="43C0E7"/>
                </a:solidFill>
                <a:latin typeface="Century Gothic"/>
                <a:cs typeface="Century Gothic"/>
              </a:rPr>
              <a:t>Colchester </a:t>
            </a:r>
            <a:r>
              <a:rPr spc="-5" dirty="0">
                <a:solidFill>
                  <a:srgbClr val="43C0E7"/>
                </a:solidFill>
                <a:latin typeface="Century Gothic"/>
                <a:cs typeface="Century Gothic"/>
              </a:rPr>
              <a:t>East </a:t>
            </a:r>
            <a:r>
              <a:rPr dirty="0">
                <a:solidFill>
                  <a:srgbClr val="43C0E7"/>
                </a:solidFill>
                <a:latin typeface="Century Gothic"/>
                <a:cs typeface="Century Gothic"/>
              </a:rPr>
              <a:t>Hants Public Library  </a:t>
            </a:r>
            <a:endParaRPr lang="en-US" dirty="0">
              <a:solidFill>
                <a:srgbClr val="43C0E7"/>
              </a:solidFill>
              <a:latin typeface="Century Gothic"/>
              <a:cs typeface="Century Gothic"/>
            </a:endParaRP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>
                <a:solidFill>
                  <a:srgbClr val="43C0E7"/>
                </a:solidFill>
                <a:latin typeface="Century Gothic"/>
                <a:cs typeface="Century Gothic"/>
              </a:rPr>
              <a:t>Rath </a:t>
            </a:r>
            <a:r>
              <a:rPr spc="-5" dirty="0">
                <a:solidFill>
                  <a:srgbClr val="43C0E7"/>
                </a:solidFill>
                <a:latin typeface="Century Gothic"/>
                <a:cs typeface="Century Gothic"/>
              </a:rPr>
              <a:t>Eastlink </a:t>
            </a:r>
            <a:r>
              <a:rPr dirty="0">
                <a:solidFill>
                  <a:srgbClr val="43C0E7"/>
                </a:solidFill>
                <a:latin typeface="Century Gothic"/>
                <a:cs typeface="Century Gothic"/>
              </a:rPr>
              <a:t>Community Centre  </a:t>
            </a:r>
            <a:endParaRPr lang="en-US" dirty="0">
              <a:solidFill>
                <a:srgbClr val="43C0E7"/>
              </a:solidFill>
              <a:latin typeface="Century Gothic"/>
              <a:cs typeface="Century Gothic"/>
            </a:endParaRP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>
                <a:solidFill>
                  <a:srgbClr val="43C0E7"/>
                </a:solidFill>
                <a:latin typeface="Century Gothic"/>
                <a:cs typeface="Century Gothic"/>
              </a:rPr>
              <a:t>Colchester </a:t>
            </a:r>
            <a:r>
              <a:rPr spc="-5" dirty="0">
                <a:solidFill>
                  <a:srgbClr val="43C0E7"/>
                </a:solidFill>
                <a:latin typeface="Century Gothic"/>
                <a:cs typeface="Century Gothic"/>
              </a:rPr>
              <a:t>East </a:t>
            </a:r>
            <a:r>
              <a:rPr dirty="0">
                <a:solidFill>
                  <a:srgbClr val="43C0E7"/>
                </a:solidFill>
                <a:latin typeface="Century Gothic"/>
                <a:cs typeface="Century Gothic"/>
              </a:rPr>
              <a:t>Hants Health</a:t>
            </a:r>
            <a:r>
              <a:rPr spc="-7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dirty="0">
                <a:solidFill>
                  <a:srgbClr val="43C0E7"/>
                </a:solidFill>
                <a:latin typeface="Century Gothic"/>
                <a:cs typeface="Century Gothic"/>
              </a:rPr>
              <a:t>Authority </a:t>
            </a:r>
            <a:endParaRPr lang="en-US" dirty="0">
              <a:solidFill>
                <a:srgbClr val="43C0E7"/>
              </a:solidFill>
              <a:latin typeface="Century Gothic"/>
              <a:cs typeface="Century Gothic"/>
            </a:endParaRP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US" dirty="0">
                <a:solidFill>
                  <a:srgbClr val="43C0E7"/>
                </a:solidFill>
                <a:latin typeface="Century Gothic"/>
                <a:cs typeface="Century Gothic"/>
              </a:rPr>
              <a:t>Colchester </a:t>
            </a:r>
            <a:r>
              <a:rPr lang="en-US" dirty="0" err="1">
                <a:solidFill>
                  <a:srgbClr val="43C0E7"/>
                </a:solidFill>
                <a:latin typeface="Century Gothic"/>
                <a:cs typeface="Century Gothic"/>
              </a:rPr>
              <a:t>WasteWater</a:t>
            </a:r>
            <a:r>
              <a:rPr lang="en-US" dirty="0">
                <a:solidFill>
                  <a:srgbClr val="43C0E7"/>
                </a:solidFill>
                <a:latin typeface="Century Gothic"/>
                <a:cs typeface="Century Gothic"/>
              </a:rPr>
              <a:t> Treatment Facility</a:t>
            </a: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US" dirty="0">
                <a:solidFill>
                  <a:srgbClr val="43C0E7"/>
                </a:solidFill>
                <a:latin typeface="Century Gothic"/>
                <a:cs typeface="Century Gothic"/>
              </a:rPr>
              <a:t>Colchester </a:t>
            </a:r>
            <a:r>
              <a:rPr lang="en-US" dirty="0" err="1">
                <a:solidFill>
                  <a:srgbClr val="43C0E7"/>
                </a:solidFill>
                <a:latin typeface="Century Gothic"/>
                <a:cs typeface="Century Gothic"/>
              </a:rPr>
              <a:t>Balefill</a:t>
            </a:r>
            <a:r>
              <a:rPr lang="en-US" dirty="0">
                <a:solidFill>
                  <a:srgbClr val="43C0E7"/>
                </a:solidFill>
                <a:latin typeface="Century Gothic"/>
                <a:cs typeface="Century Gothic"/>
              </a:rPr>
              <a:t> &amp; Composting Facility </a:t>
            </a: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US" dirty="0">
                <a:solidFill>
                  <a:srgbClr val="43C0E7"/>
                </a:solidFill>
                <a:latin typeface="Century Gothic"/>
                <a:cs typeface="Century Gothic"/>
              </a:rPr>
              <a:t>Award of new solid waste collection contract             </a:t>
            </a:r>
          </a:p>
          <a:p>
            <a:pPr marL="12700" marR="2017395">
              <a:lnSpc>
                <a:spcPct val="150000"/>
              </a:lnSpc>
              <a:spcBef>
                <a:spcPts val="70"/>
              </a:spcBef>
            </a:pPr>
            <a:r>
              <a:rPr lang="en-US" dirty="0">
                <a:solidFill>
                  <a:srgbClr val="43C0E7"/>
                </a:solidFill>
                <a:latin typeface="Century Gothic"/>
                <a:cs typeface="Century Gothic"/>
              </a:rPr>
              <a:t>Upgrades to Municipal Buildings including the Stadium</a:t>
            </a:r>
            <a:endParaRPr lang="en-US" sz="2400" dirty="0">
              <a:solidFill>
                <a:srgbClr val="43C0E7"/>
              </a:solidFill>
              <a:latin typeface="Century Gothic"/>
              <a:cs typeface="Century Gothic"/>
            </a:endParaRPr>
          </a:p>
          <a:p>
            <a:pPr marL="12700" marR="2017395">
              <a:lnSpc>
                <a:spcPts val="3810"/>
              </a:lnSpc>
              <a:spcBef>
                <a:spcPts val="70"/>
              </a:spcBef>
            </a:pPr>
            <a:r>
              <a:rPr lang="en-US" dirty="0">
                <a:solidFill>
                  <a:srgbClr val="43C0E7"/>
                </a:solidFill>
                <a:latin typeface="Century Gothic"/>
                <a:cs typeface="Century Gothic"/>
              </a:rPr>
              <a:t>Increasing costs to provide services and recreation </a:t>
            </a:r>
          </a:p>
          <a:p>
            <a:pPr marL="12700" marR="2017395">
              <a:lnSpc>
                <a:spcPts val="3810"/>
              </a:lnSpc>
              <a:spcBef>
                <a:spcPts val="70"/>
              </a:spcBef>
            </a:pPr>
            <a:r>
              <a:rPr sz="2000" dirty="0">
                <a:solidFill>
                  <a:srgbClr val="43C0E7"/>
                </a:solidFill>
                <a:latin typeface="Century Gothic"/>
                <a:cs typeface="Century Gothic"/>
              </a:rPr>
              <a:t>Debt</a:t>
            </a:r>
            <a:r>
              <a:rPr lang="en-US" sz="2000" dirty="0">
                <a:solidFill>
                  <a:srgbClr val="43C0E7"/>
                </a:solidFill>
                <a:latin typeface="Century Gothic"/>
                <a:cs typeface="Century Gothic"/>
              </a:rPr>
              <a:t> servicing is</a:t>
            </a:r>
            <a:endParaRPr sz="2000" dirty="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300"/>
              </a:spcBef>
            </a:pPr>
            <a:r>
              <a:rPr lang="en-US" sz="2000" spc="-5" dirty="0">
                <a:solidFill>
                  <a:srgbClr val="00B0F0"/>
                </a:solidFill>
                <a:latin typeface="Century Gothic"/>
                <a:cs typeface="Century Gothic"/>
              </a:rPr>
              <a:t>6.5</a:t>
            </a:r>
            <a:r>
              <a:rPr sz="2000" spc="-5" dirty="0">
                <a:solidFill>
                  <a:srgbClr val="00B0F0"/>
                </a:solidFill>
                <a:latin typeface="Century Gothic"/>
                <a:cs typeface="Century Gothic"/>
              </a:rPr>
              <a:t>% </a:t>
            </a:r>
            <a:r>
              <a:rPr sz="2000" dirty="0">
                <a:solidFill>
                  <a:srgbClr val="00B0F0"/>
                </a:solidFill>
                <a:latin typeface="Century Gothic"/>
                <a:cs typeface="Century Gothic"/>
              </a:rPr>
              <a:t>of </a:t>
            </a:r>
            <a:r>
              <a:rPr lang="en-US" sz="2000" dirty="0">
                <a:solidFill>
                  <a:srgbClr val="00B0F0"/>
                </a:solidFill>
                <a:latin typeface="Century Gothic"/>
                <a:cs typeface="Century Gothic"/>
              </a:rPr>
              <a:t>General </a:t>
            </a:r>
            <a:r>
              <a:rPr sz="2000" dirty="0">
                <a:solidFill>
                  <a:srgbClr val="00B0F0"/>
                </a:solidFill>
                <a:latin typeface="Century Gothic"/>
                <a:cs typeface="Century Gothic"/>
              </a:rPr>
              <a:t>Operatin</a:t>
            </a:r>
            <a:r>
              <a:rPr lang="en-US" sz="2000" dirty="0">
                <a:solidFill>
                  <a:srgbClr val="00B0F0"/>
                </a:solidFill>
                <a:latin typeface="Century Gothic"/>
                <a:cs typeface="Century Gothic"/>
              </a:rPr>
              <a:t>g</a:t>
            </a:r>
            <a:r>
              <a:rPr sz="2000" dirty="0">
                <a:solidFill>
                  <a:srgbClr val="00B0F0"/>
                </a:solidFill>
                <a:latin typeface="Century Gothic"/>
                <a:cs typeface="Century Gothic"/>
              </a:rPr>
              <a:t> Budget</a:t>
            </a:r>
          </a:p>
          <a:p>
            <a:pPr marL="469265">
              <a:lnSpc>
                <a:spcPct val="100000"/>
              </a:lnSpc>
              <a:spcBef>
                <a:spcPts val="25"/>
              </a:spcBef>
            </a:pPr>
            <a:r>
              <a:rPr lang="en-US" sz="2000" spc="-5" dirty="0">
                <a:solidFill>
                  <a:srgbClr val="00B0F0"/>
                </a:solidFill>
                <a:latin typeface="Century Gothic"/>
                <a:cs typeface="Century Gothic"/>
              </a:rPr>
              <a:t>Interest and principal total </a:t>
            </a:r>
            <a:r>
              <a:rPr sz="2000" spc="-5" dirty="0">
                <a:solidFill>
                  <a:srgbClr val="00B0F0"/>
                </a:solidFill>
                <a:latin typeface="Century Gothic"/>
                <a:cs typeface="Century Gothic"/>
              </a:rPr>
              <a:t>$2.</a:t>
            </a:r>
            <a:r>
              <a:rPr lang="en-US" sz="2000" spc="-5" dirty="0">
                <a:solidFill>
                  <a:srgbClr val="00B0F0"/>
                </a:solidFill>
                <a:latin typeface="Century Gothic"/>
                <a:cs typeface="Century Gothic"/>
              </a:rPr>
              <a:t>43</a:t>
            </a:r>
            <a:r>
              <a:rPr sz="2000" spc="-5" dirty="0">
                <a:solidFill>
                  <a:srgbClr val="00B0F0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00B0F0"/>
                </a:solidFill>
                <a:latin typeface="Century Gothic"/>
                <a:cs typeface="Century Gothic"/>
              </a:rPr>
              <a:t>M</a:t>
            </a: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709587F1-9A95-4539-B980-ABD7AF8EFB0E}"/>
              </a:ext>
            </a:extLst>
          </p:cNvPr>
          <p:cNvSpPr/>
          <p:nvPr/>
        </p:nvSpPr>
        <p:spPr>
          <a:xfrm>
            <a:off x="2801705" y="3369152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29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Picture 12" descr="A picture containing text, sky, outdoor, grass&#10;&#10;Description automatically generated">
            <a:extLst>
              <a:ext uri="{FF2B5EF4-FFF2-40B4-BE49-F238E27FC236}">
                <a16:creationId xmlns:a16="http://schemas.microsoft.com/office/drawing/2014/main" id="{5A18D5C9-9E29-4DEB-9515-BCD164C7B9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498271" cy="7772400"/>
          </a:xfrm>
          <a:prstGeom prst="rect">
            <a:avLst/>
          </a:prstGeom>
        </p:spPr>
      </p:pic>
      <p:sp>
        <p:nvSpPr>
          <p:cNvPr id="5" name="object 9">
            <a:extLst>
              <a:ext uri="{FF2B5EF4-FFF2-40B4-BE49-F238E27FC236}">
                <a16:creationId xmlns:a16="http://schemas.microsoft.com/office/drawing/2014/main" id="{C3DA71DA-D8F1-17DD-31B0-22D35F48E024}"/>
              </a:ext>
            </a:extLst>
          </p:cNvPr>
          <p:cNvSpPr/>
          <p:nvPr/>
        </p:nvSpPr>
        <p:spPr>
          <a:xfrm>
            <a:off x="2801705" y="4599284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29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503AA4A0-2676-7BCB-9DE0-44A33385534D}"/>
              </a:ext>
            </a:extLst>
          </p:cNvPr>
          <p:cNvSpPr/>
          <p:nvPr/>
        </p:nvSpPr>
        <p:spPr>
          <a:xfrm>
            <a:off x="2809594" y="4112426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29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31874" y="694794"/>
            <a:ext cx="2678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EFEFE"/>
                </a:solidFill>
                <a:latin typeface="Adobe Devanagari"/>
                <a:cs typeface="Adobe Devanagari"/>
              </a:rPr>
              <a:t>TOWN OF</a:t>
            </a:r>
            <a:r>
              <a:rPr sz="1800" spc="-7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1800" spc="-15" dirty="0">
                <a:solidFill>
                  <a:srgbClr val="FEFEFE"/>
                </a:solidFill>
                <a:latin typeface="Adobe Devanagari"/>
                <a:cs typeface="Adobe Devanagari"/>
              </a:rPr>
              <a:t>TRURO</a:t>
            </a:r>
            <a:endParaRPr sz="1800" dirty="0">
              <a:latin typeface="Adobe Devanagari"/>
              <a:cs typeface="Adobe Devanaga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402653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Financial</a:t>
            </a:r>
            <a:r>
              <a:rPr sz="3700" spc="-1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Realities</a:t>
            </a:r>
            <a:endParaRPr sz="37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52320" y="2034745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373404" y="1957592"/>
            <a:ext cx="5922996" cy="2922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75"/>
              </a:lnSpc>
              <a:spcBef>
                <a:spcPts val="100"/>
              </a:spcBef>
            </a:pP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Property</a:t>
            </a:r>
            <a:r>
              <a:rPr sz="2400" spc="-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Assessments</a:t>
            </a:r>
            <a:endParaRPr lang="en-US" sz="2400" dirty="0">
              <a:solidFill>
                <a:srgbClr val="43C0E7"/>
              </a:solidFill>
              <a:latin typeface="Century Gothic"/>
              <a:cs typeface="Century Gothic"/>
            </a:endParaRPr>
          </a:p>
          <a:p>
            <a:pPr marL="12700">
              <a:lnSpc>
                <a:spcPts val="2875"/>
              </a:lnSpc>
              <a:spcBef>
                <a:spcPts val="100"/>
              </a:spcBef>
            </a:pPr>
            <a:endParaRPr sz="2400" dirty="0">
              <a:latin typeface="Century Gothic"/>
              <a:cs typeface="Century Gothic"/>
            </a:endParaRPr>
          </a:p>
          <a:p>
            <a:pPr marL="469265">
              <a:lnSpc>
                <a:spcPts val="1675"/>
              </a:lnSpc>
            </a:pPr>
            <a:endParaRPr lang="en-US" sz="14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469265"/>
            <a:r>
              <a:rPr lang="en-US" sz="1600" dirty="0">
                <a:solidFill>
                  <a:srgbClr val="373435"/>
                </a:solidFill>
                <a:latin typeface="Century Gothic"/>
                <a:cs typeface="Century Gothic"/>
              </a:rPr>
              <a:t>Property taxes are the m</a:t>
            </a:r>
            <a:r>
              <a:rPr sz="1600" dirty="0">
                <a:solidFill>
                  <a:srgbClr val="373435"/>
                </a:solidFill>
                <a:latin typeface="Century Gothic"/>
                <a:cs typeface="Century Gothic"/>
              </a:rPr>
              <a:t>ain </a:t>
            </a:r>
            <a:r>
              <a:rPr lang="en-US" sz="1600" dirty="0">
                <a:solidFill>
                  <a:srgbClr val="373435"/>
                </a:solidFill>
                <a:latin typeface="Century Gothic"/>
                <a:cs typeface="Century Gothic"/>
              </a:rPr>
              <a:t>s</a:t>
            </a:r>
            <a:r>
              <a:rPr sz="1600" dirty="0">
                <a:solidFill>
                  <a:srgbClr val="373435"/>
                </a:solidFill>
                <a:latin typeface="Century Gothic"/>
                <a:cs typeface="Century Gothic"/>
              </a:rPr>
              <a:t>ource of</a:t>
            </a:r>
            <a:r>
              <a:rPr sz="1600" spc="-1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lang="en-US" sz="1600" spc="-10" dirty="0">
                <a:solidFill>
                  <a:srgbClr val="373435"/>
                </a:solidFill>
                <a:latin typeface="Century Gothic"/>
                <a:cs typeface="Century Gothic"/>
              </a:rPr>
              <a:t>r</a:t>
            </a:r>
            <a:r>
              <a:rPr sz="1600" dirty="0">
                <a:solidFill>
                  <a:srgbClr val="373435"/>
                </a:solidFill>
                <a:latin typeface="Century Gothic"/>
                <a:cs typeface="Century Gothic"/>
              </a:rPr>
              <a:t>evenue</a:t>
            </a:r>
            <a:endParaRPr lang="en-US" sz="16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469265"/>
            <a:endParaRPr lang="en-US" sz="16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469265">
              <a:lnSpc>
                <a:spcPts val="1675"/>
              </a:lnSpc>
            </a:pPr>
            <a:endParaRPr sz="1600" dirty="0">
              <a:latin typeface="Century Gothic"/>
              <a:cs typeface="Century Gothic"/>
            </a:endParaRPr>
          </a:p>
          <a:p>
            <a:pPr marL="469265" marR="5080"/>
            <a:r>
              <a:rPr sz="1600" spc="-5" dirty="0">
                <a:solidFill>
                  <a:srgbClr val="373435"/>
                </a:solidFill>
                <a:latin typeface="Century Gothic"/>
                <a:cs typeface="Century Gothic"/>
              </a:rPr>
              <a:t>Residential Assessment </a:t>
            </a:r>
            <a:r>
              <a:rPr lang="en-US" sz="1600" spc="-5" dirty="0">
                <a:solidFill>
                  <a:srgbClr val="373435"/>
                </a:solidFill>
                <a:latin typeface="Century Gothic"/>
                <a:cs typeface="Century Gothic"/>
              </a:rPr>
              <a:t>i</a:t>
            </a:r>
            <a:r>
              <a:rPr sz="1600" dirty="0">
                <a:solidFill>
                  <a:srgbClr val="373435"/>
                </a:solidFill>
                <a:latin typeface="Century Gothic"/>
                <a:cs typeface="Century Gothic"/>
              </a:rPr>
              <a:t>ncreased </a:t>
            </a:r>
            <a:r>
              <a:rPr sz="1600" spc="-5" dirty="0">
                <a:solidFill>
                  <a:srgbClr val="373435"/>
                </a:solidFill>
                <a:latin typeface="Century Gothic"/>
                <a:cs typeface="Century Gothic"/>
              </a:rPr>
              <a:t>by </a:t>
            </a:r>
            <a:r>
              <a:rPr lang="en-US" sz="1600" spc="-5" dirty="0">
                <a:solidFill>
                  <a:srgbClr val="373435"/>
                </a:solidFill>
                <a:latin typeface="Century Gothic"/>
                <a:cs typeface="Century Gothic"/>
              </a:rPr>
              <a:t>10.64</a:t>
            </a:r>
            <a:r>
              <a:rPr sz="1600" dirty="0">
                <a:solidFill>
                  <a:srgbClr val="373435"/>
                </a:solidFill>
                <a:latin typeface="Century Gothic"/>
                <a:cs typeface="Century Gothic"/>
              </a:rPr>
              <a:t>% </a:t>
            </a:r>
            <a:r>
              <a:rPr lang="en-US" sz="1600" dirty="0">
                <a:solidFill>
                  <a:srgbClr val="373435"/>
                </a:solidFill>
                <a:latin typeface="Century Gothic"/>
                <a:cs typeface="Century Gothic"/>
              </a:rPr>
              <a:t>for 2024</a:t>
            </a:r>
          </a:p>
          <a:p>
            <a:pPr marL="469265" marR="5080">
              <a:lnSpc>
                <a:spcPct val="101299"/>
              </a:lnSpc>
            </a:pPr>
            <a:endParaRPr lang="en-US" sz="16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469265" marR="5080">
              <a:lnSpc>
                <a:spcPct val="101299"/>
              </a:lnSpc>
            </a:pPr>
            <a:r>
              <a:rPr sz="1600" dirty="0">
                <a:solidFill>
                  <a:srgbClr val="373435"/>
                </a:solidFill>
                <a:latin typeface="Century Gothic"/>
                <a:cs typeface="Century Gothic"/>
              </a:rPr>
              <a:t>Commercial Assessment </a:t>
            </a:r>
            <a:r>
              <a:rPr lang="en-US" sz="1600" dirty="0">
                <a:solidFill>
                  <a:srgbClr val="373435"/>
                </a:solidFill>
                <a:latin typeface="Century Gothic"/>
                <a:cs typeface="Century Gothic"/>
              </a:rPr>
              <a:t>in</a:t>
            </a:r>
            <a:r>
              <a:rPr sz="1600" dirty="0">
                <a:solidFill>
                  <a:srgbClr val="373435"/>
                </a:solidFill>
                <a:latin typeface="Century Gothic"/>
                <a:cs typeface="Century Gothic"/>
              </a:rPr>
              <a:t>creased </a:t>
            </a:r>
            <a:r>
              <a:rPr sz="1600" spc="-5" dirty="0">
                <a:solidFill>
                  <a:srgbClr val="373435"/>
                </a:solidFill>
                <a:latin typeface="Century Gothic"/>
                <a:cs typeface="Century Gothic"/>
              </a:rPr>
              <a:t>by </a:t>
            </a:r>
            <a:r>
              <a:rPr lang="en-US" sz="1600" spc="-5" dirty="0">
                <a:solidFill>
                  <a:srgbClr val="373435"/>
                </a:solidFill>
                <a:latin typeface="Century Gothic"/>
                <a:cs typeface="Century Gothic"/>
              </a:rPr>
              <a:t>3.98%</a:t>
            </a:r>
            <a:r>
              <a:rPr lang="en-US" sz="1600" dirty="0">
                <a:solidFill>
                  <a:srgbClr val="373435"/>
                </a:solidFill>
                <a:latin typeface="Century Gothic"/>
                <a:cs typeface="Century Gothic"/>
              </a:rPr>
              <a:t> for 2024</a:t>
            </a:r>
          </a:p>
          <a:p>
            <a:pPr marL="469265" marR="5080">
              <a:lnSpc>
                <a:spcPct val="101299"/>
              </a:lnSpc>
            </a:pPr>
            <a:endParaRPr lang="en-US" sz="16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469265" marR="5080">
              <a:lnSpc>
                <a:spcPct val="101299"/>
              </a:lnSpc>
            </a:pPr>
            <a:r>
              <a:rPr lang="en-US" sz="1600" dirty="0">
                <a:solidFill>
                  <a:srgbClr val="373435"/>
                </a:solidFill>
                <a:latin typeface="Century Gothic"/>
                <a:cs typeface="Century Gothic"/>
              </a:rPr>
              <a:t>Grant in lieu Assessments increased 9.3% for 2024</a:t>
            </a:r>
            <a:endParaRPr sz="1600" dirty="0">
              <a:latin typeface="Century Gothic"/>
              <a:cs typeface="Century Gothic"/>
            </a:endParaRPr>
          </a:p>
        </p:txBody>
      </p:sp>
      <p:pic>
        <p:nvPicPr>
          <p:cNvPr id="8" name="Picture 7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9A5654D6-1422-426F-A300-9DBDA20B2E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498271" cy="7772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52320" y="2034745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5354955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20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24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-2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5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 Capital</a:t>
            </a:r>
            <a:r>
              <a:rPr sz="3700" spc="-30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Budget</a:t>
            </a:r>
            <a:endParaRPr sz="37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31874" y="694794"/>
            <a:ext cx="3059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EFEFE"/>
                </a:solidFill>
                <a:latin typeface="Adobe Devanagari"/>
                <a:cs typeface="Adobe Devanagari"/>
              </a:rPr>
              <a:t>TOWN OF</a:t>
            </a:r>
            <a:r>
              <a:rPr sz="1800" spc="-7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1800" spc="-15" dirty="0">
                <a:solidFill>
                  <a:srgbClr val="FEFEFE"/>
                </a:solidFill>
                <a:latin typeface="Adobe Devanagari"/>
                <a:cs typeface="Adobe Devanagari"/>
              </a:rPr>
              <a:t>TRURO</a:t>
            </a:r>
            <a:endParaRPr sz="1800" dirty="0">
              <a:latin typeface="Adobe Devanagari"/>
              <a:cs typeface="Adobe Devanaga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73405" y="1957592"/>
            <a:ext cx="6083935" cy="5615383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70"/>
              </a:spcBef>
            </a:pP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The proposed general </a:t>
            </a:r>
            <a:r>
              <a:rPr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capital 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budget</a:t>
            </a:r>
            <a:r>
              <a:rPr sz="2400" spc="-6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for  </a:t>
            </a:r>
            <a:r>
              <a:rPr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20</a:t>
            </a:r>
            <a:r>
              <a:rPr lang="en-US"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24</a:t>
            </a:r>
            <a:r>
              <a:rPr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-2</a:t>
            </a:r>
            <a:r>
              <a:rPr lang="en-US"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5</a:t>
            </a:r>
            <a:r>
              <a:rPr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 is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373435"/>
                </a:solidFill>
                <a:latin typeface="Century Gothic"/>
                <a:cs typeface="Century Gothic"/>
              </a:rPr>
              <a:t>$</a:t>
            </a:r>
            <a:r>
              <a:rPr lang="en-US" sz="2400" b="1" dirty="0">
                <a:solidFill>
                  <a:srgbClr val="373435"/>
                </a:solidFill>
                <a:latin typeface="Century Gothic"/>
                <a:cs typeface="Century Gothic"/>
              </a:rPr>
              <a:t>24,963</a:t>
            </a:r>
            <a:r>
              <a:rPr sz="2400" b="1" dirty="0">
                <a:solidFill>
                  <a:srgbClr val="373435"/>
                </a:solidFill>
                <a:latin typeface="Century Gothic"/>
                <a:cs typeface="Century Gothic"/>
              </a:rPr>
              <a:t>,</a:t>
            </a:r>
            <a:r>
              <a:rPr lang="en-US" sz="2400" b="1" dirty="0">
                <a:solidFill>
                  <a:srgbClr val="373435"/>
                </a:solidFill>
                <a:latin typeface="Century Gothic"/>
                <a:cs typeface="Century Gothic"/>
              </a:rPr>
              <a:t>117</a:t>
            </a:r>
            <a:endParaRPr sz="24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Highlights</a:t>
            </a:r>
            <a:endParaRPr sz="2400" dirty="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455"/>
              </a:spcBef>
            </a:pP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Recreation facilities </a:t>
            </a:r>
          </a:p>
          <a:p>
            <a:pPr marL="755015" indent="-285750">
              <a:lnSpc>
                <a:spcPct val="100000"/>
              </a:lnSpc>
              <a:spcBef>
                <a:spcPts val="455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rgbClr val="373435"/>
                </a:solidFill>
                <a:latin typeface="Century Gothic"/>
                <a:cs typeface="Century Gothic"/>
              </a:rPr>
              <a:t>TACC grounds revitalization project – construction of TAAC upgrades and new ball field on Argus Drive have started.      To be complete in the fall of 2024.</a:t>
            </a:r>
          </a:p>
          <a:p>
            <a:pPr marL="755015" indent="-285750">
              <a:lnSpc>
                <a:spcPct val="100000"/>
              </a:lnSpc>
              <a:spcBef>
                <a:spcPts val="455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rgbClr val="373435"/>
                </a:solidFill>
                <a:latin typeface="Century Gothic"/>
                <a:cs typeface="Century Gothic"/>
              </a:rPr>
              <a:t>Colchester Legion Stadium upgrades including a new ice plant to be completed in September 2024.</a:t>
            </a:r>
          </a:p>
          <a:p>
            <a:pPr marL="755015" indent="-285750">
              <a:lnSpc>
                <a:spcPct val="100000"/>
              </a:lnSpc>
              <a:spcBef>
                <a:spcPts val="455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rgbClr val="373435"/>
                </a:solidFill>
                <a:latin typeface="Century Gothic"/>
                <a:cs typeface="Century Gothic"/>
              </a:rPr>
              <a:t>Victoria Park geotechnical work to stabilize the rock wall on the main trail to the water falls. New filters for outdoor pool.</a:t>
            </a:r>
          </a:p>
          <a:p>
            <a:pPr marL="469265">
              <a:lnSpc>
                <a:spcPct val="100000"/>
              </a:lnSpc>
              <a:spcBef>
                <a:spcPts val="455"/>
              </a:spcBef>
            </a:pPr>
            <a:r>
              <a:rPr sz="1800" dirty="0">
                <a:solidFill>
                  <a:srgbClr val="373435"/>
                </a:solidFill>
                <a:latin typeface="Century Gothic"/>
                <a:cs typeface="Century Gothic"/>
              </a:rPr>
              <a:t>Equipment &amp; Vehicles</a:t>
            </a:r>
            <a:endParaRPr sz="1800" dirty="0">
              <a:latin typeface="Century Gothic"/>
              <a:cs typeface="Century Gothic"/>
            </a:endParaRPr>
          </a:p>
          <a:p>
            <a:pPr marL="926465">
              <a:lnSpc>
                <a:spcPct val="100000"/>
              </a:lnSpc>
              <a:spcBef>
                <a:spcPts val="400"/>
              </a:spcBef>
            </a:pPr>
            <a:r>
              <a:rPr sz="1400" dirty="0">
                <a:solidFill>
                  <a:srgbClr val="373435"/>
                </a:solidFill>
                <a:latin typeface="Century Gothic"/>
                <a:cs typeface="Century Gothic"/>
              </a:rPr>
              <a:t>Fire</a:t>
            </a:r>
            <a:endParaRPr lang="en-US" sz="14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926465">
              <a:lnSpc>
                <a:spcPts val="800"/>
              </a:lnSpc>
              <a:spcBef>
                <a:spcPts val="400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Police</a:t>
            </a:r>
            <a:endParaRPr sz="1400" dirty="0">
              <a:latin typeface="Century Gothic"/>
              <a:cs typeface="Century Gothic"/>
            </a:endParaRPr>
          </a:p>
          <a:p>
            <a:pPr marL="926465" marR="2625725">
              <a:lnSpc>
                <a:spcPct val="100000"/>
              </a:lnSpc>
              <a:spcBef>
                <a:spcPts val="25"/>
              </a:spcBef>
            </a:pPr>
            <a:r>
              <a:rPr sz="1400" dirty="0">
                <a:solidFill>
                  <a:srgbClr val="373435"/>
                </a:solidFill>
                <a:latin typeface="Century Gothic"/>
                <a:cs typeface="Century Gothic"/>
              </a:rPr>
              <a:t>Parks, Recreation &amp; Culture  Transportation &amp; Public</a:t>
            </a:r>
            <a:r>
              <a:rPr sz="1400" spc="-1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373435"/>
                </a:solidFill>
                <a:latin typeface="Century Gothic"/>
                <a:cs typeface="Century Gothic"/>
              </a:rPr>
              <a:t>Works</a:t>
            </a:r>
            <a:endParaRPr lang="en-US" sz="14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926465" marR="2625725">
              <a:lnSpc>
                <a:spcPct val="100000"/>
              </a:lnSpc>
              <a:spcBef>
                <a:spcPts val="25"/>
              </a:spcBef>
            </a:pPr>
            <a:r>
              <a:rPr lang="en-US" sz="1400" dirty="0">
                <a:solidFill>
                  <a:srgbClr val="373435"/>
                </a:solidFill>
                <a:latin typeface="Century Gothic"/>
                <a:cs typeface="Century Gothic"/>
              </a:rPr>
              <a:t>Information Technology</a:t>
            </a:r>
            <a:endParaRPr sz="14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dirty="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</a:pPr>
            <a:r>
              <a:rPr sz="1800" dirty="0">
                <a:solidFill>
                  <a:srgbClr val="373435"/>
                </a:solidFill>
                <a:latin typeface="Century Gothic"/>
                <a:cs typeface="Century Gothic"/>
              </a:rPr>
              <a:t>Streets</a:t>
            </a:r>
            <a:r>
              <a:rPr lang="en-US" sz="1800" dirty="0">
                <a:solidFill>
                  <a:srgbClr val="373435"/>
                </a:solidFill>
                <a:latin typeface="Century Gothic"/>
                <a:cs typeface="Century Gothic"/>
              </a:rPr>
              <a:t>, </a:t>
            </a: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Sidewalks, Curbs and sewer $2</a:t>
            </a:r>
            <a:r>
              <a:rPr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,</a:t>
            </a: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805,300</a:t>
            </a:r>
          </a:p>
          <a:p>
            <a:pPr marL="469265">
              <a:lnSpc>
                <a:spcPct val="100000"/>
              </a:lnSpc>
            </a:pPr>
            <a:r>
              <a:rPr lang="en-US" spc="-5" dirty="0">
                <a:solidFill>
                  <a:srgbClr val="373435"/>
                </a:solidFill>
                <a:latin typeface="Century Gothic"/>
                <a:cs typeface="Century Gothic"/>
              </a:rPr>
              <a:t>Willow Street, McClures Mills Road roundabout</a:t>
            </a:r>
            <a:endParaRPr sz="1800" dirty="0">
              <a:latin typeface="Century Gothic"/>
              <a:cs typeface="Century Gothic"/>
            </a:endParaRPr>
          </a:p>
        </p:txBody>
      </p:sp>
      <p:pic>
        <p:nvPicPr>
          <p:cNvPr id="8" name="Picture 7" descr="A person in a pool&#10;&#10;Description automatically generated with low confidence">
            <a:extLst>
              <a:ext uri="{FF2B5EF4-FFF2-40B4-BE49-F238E27FC236}">
                <a16:creationId xmlns:a16="http://schemas.microsoft.com/office/drawing/2014/main" id="{33FEFEB7-7B3D-4EDE-B1C6-12D87D1662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498271" cy="7772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14552" y="2057400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30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6016625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20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24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-2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5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Operating</a:t>
            </a:r>
            <a:r>
              <a:rPr sz="3700" spc="-6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Budget</a:t>
            </a:r>
            <a:endParaRPr sz="37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31874" y="694794"/>
            <a:ext cx="27545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EFEFE"/>
                </a:solidFill>
                <a:latin typeface="Adobe Devanagari"/>
                <a:cs typeface="Adobe Devanagari"/>
              </a:rPr>
              <a:t>TOWN OF</a:t>
            </a:r>
            <a:r>
              <a:rPr sz="1800" spc="-7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1800" spc="-15" dirty="0">
                <a:solidFill>
                  <a:srgbClr val="FEFEFE"/>
                </a:solidFill>
                <a:latin typeface="Adobe Devanagari"/>
                <a:cs typeface="Adobe Devanagari"/>
              </a:rPr>
              <a:t>TRURO</a:t>
            </a:r>
            <a:endParaRPr sz="1800">
              <a:latin typeface="Adobe Devanagari"/>
              <a:cs typeface="Adobe Devanaga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54582" y="1957592"/>
            <a:ext cx="7484818" cy="5563254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70"/>
              </a:spcBef>
            </a:pP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The proposed general operating</a:t>
            </a:r>
            <a:r>
              <a:rPr sz="2400" spc="-1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budget  for </a:t>
            </a:r>
            <a:endParaRPr lang="en-US" sz="24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 marR="5080">
              <a:lnSpc>
                <a:spcPct val="101000"/>
              </a:lnSpc>
              <a:spcBef>
                <a:spcPts val="70"/>
              </a:spcBef>
            </a:pPr>
            <a:r>
              <a:rPr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20</a:t>
            </a:r>
            <a:r>
              <a:rPr lang="en-US"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24</a:t>
            </a:r>
            <a:r>
              <a:rPr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-2</a:t>
            </a:r>
            <a:r>
              <a:rPr lang="en-US"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5</a:t>
            </a:r>
            <a:r>
              <a:rPr sz="2400" spc="-5" dirty="0">
                <a:solidFill>
                  <a:srgbClr val="373435"/>
                </a:solidFill>
                <a:latin typeface="Century Gothic"/>
                <a:cs typeface="Century Gothic"/>
              </a:rPr>
              <a:t> is </a:t>
            </a:r>
            <a:r>
              <a:rPr sz="2400" b="1" dirty="0">
                <a:solidFill>
                  <a:srgbClr val="373435"/>
                </a:solidFill>
                <a:latin typeface="Century Gothic"/>
                <a:cs typeface="Century Gothic"/>
              </a:rPr>
              <a:t>$</a:t>
            </a:r>
            <a:r>
              <a:rPr lang="en-US" sz="2400" b="1" dirty="0">
                <a:solidFill>
                  <a:srgbClr val="373435"/>
                </a:solidFill>
                <a:latin typeface="Century Gothic"/>
                <a:cs typeface="Century Gothic"/>
              </a:rPr>
              <a:t>37,756,285</a:t>
            </a:r>
            <a:endParaRPr sz="2400" dirty="0">
              <a:latin typeface="Century Gothic"/>
              <a:cs typeface="Century Gothic"/>
            </a:endParaRPr>
          </a:p>
          <a:p>
            <a:pPr marL="12700" marR="481330">
              <a:lnSpc>
                <a:spcPts val="2860"/>
              </a:lnSpc>
              <a:spcBef>
                <a:spcPts val="3000"/>
              </a:spcBef>
            </a:pP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This represents an increase of </a:t>
            </a:r>
            <a:r>
              <a:rPr lang="en-US" sz="2400" dirty="0">
                <a:solidFill>
                  <a:srgbClr val="373435"/>
                </a:solidFill>
                <a:latin typeface="Century Gothic"/>
                <a:cs typeface="Century Gothic"/>
              </a:rPr>
              <a:t>10.9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%</a:t>
            </a:r>
            <a:r>
              <a:rPr sz="2400" spc="-1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over </a:t>
            </a:r>
            <a:r>
              <a:rPr lang="en-US" sz="2400" dirty="0">
                <a:solidFill>
                  <a:srgbClr val="373435"/>
                </a:solidFill>
                <a:latin typeface="Century Gothic"/>
                <a:cs typeface="Century Gothic"/>
              </a:rPr>
              <a:t>the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 prior years operating</a:t>
            </a:r>
            <a:r>
              <a:rPr sz="2400" spc="-2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373435"/>
                </a:solidFill>
                <a:latin typeface="Century Gothic"/>
                <a:cs typeface="Century Gothic"/>
              </a:rPr>
              <a:t>budget.</a:t>
            </a:r>
            <a:endParaRPr sz="24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540"/>
              </a:spcBef>
            </a:pP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Th</a:t>
            </a:r>
            <a:r>
              <a:rPr lang="en-US" sz="2400" dirty="0">
                <a:solidFill>
                  <a:srgbClr val="43C0E7"/>
                </a:solidFill>
                <a:latin typeface="Century Gothic"/>
                <a:cs typeface="Century Gothic"/>
              </a:rPr>
              <a:t>e budget</a:t>
            </a:r>
            <a:r>
              <a:rPr sz="2400" spc="-10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includes</a:t>
            </a:r>
            <a:endParaRPr sz="2400" dirty="0">
              <a:latin typeface="Century Gothic"/>
              <a:cs typeface="Century Gothic"/>
            </a:endParaRP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3435"/>
                </a:solidFill>
                <a:latin typeface="Century Gothic"/>
                <a:cs typeface="Century Gothic"/>
              </a:rPr>
              <a:t>Estimated wage increases for APA Police members</a:t>
            </a:r>
            <a:r>
              <a:rPr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endParaRPr lang="en-US" sz="1800" spc="-5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4% contract wage i</a:t>
            </a:r>
            <a:r>
              <a:rPr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ncrease </a:t>
            </a:r>
            <a:r>
              <a:rPr sz="1800" dirty="0">
                <a:solidFill>
                  <a:srgbClr val="373435"/>
                </a:solidFill>
                <a:latin typeface="Century Gothic"/>
                <a:cs typeface="Century Gothic"/>
              </a:rPr>
              <a:t>for </a:t>
            </a:r>
            <a:r>
              <a:rPr lang="en-US" sz="1800" dirty="0">
                <a:solidFill>
                  <a:srgbClr val="373435"/>
                </a:solidFill>
                <a:latin typeface="Century Gothic"/>
                <a:cs typeface="Century Gothic"/>
              </a:rPr>
              <a:t>IAFF </a:t>
            </a:r>
            <a:r>
              <a:rPr sz="1800" dirty="0">
                <a:solidFill>
                  <a:srgbClr val="373435"/>
                </a:solidFill>
                <a:latin typeface="Century Gothic"/>
                <a:cs typeface="Century Gothic"/>
              </a:rPr>
              <a:t>Fire </a:t>
            </a:r>
            <a:r>
              <a:rPr lang="en-US" sz="1800" dirty="0">
                <a:solidFill>
                  <a:srgbClr val="373435"/>
                </a:solidFill>
                <a:latin typeface="Century Gothic"/>
                <a:cs typeface="Century Gothic"/>
              </a:rPr>
              <a:t>members</a:t>
            </a: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3435"/>
                </a:solidFill>
                <a:latin typeface="Century Gothic"/>
                <a:cs typeface="Century Gothic"/>
              </a:rPr>
              <a:t>2.5% for Local 734 CUPE members &amp; non unionized staff</a:t>
            </a:r>
            <a:endParaRPr lang="en-US" sz="18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sz="1800" dirty="0">
                <a:solidFill>
                  <a:srgbClr val="373435"/>
                </a:solidFill>
                <a:latin typeface="Century Gothic"/>
                <a:cs typeface="Century Gothic"/>
              </a:rPr>
              <a:t>Regional Economic Network (REN) - </a:t>
            </a:r>
            <a:r>
              <a:rPr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$</a:t>
            </a: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65</a:t>
            </a:r>
            <a:r>
              <a:rPr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,</a:t>
            </a: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450</a:t>
            </a: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solidFill>
                  <a:srgbClr val="373435"/>
                </a:solidFill>
                <a:latin typeface="Century Gothic"/>
                <a:cs typeface="Century Gothic"/>
              </a:rPr>
              <a:t>Provincial mandatory payments -$2,900,000</a:t>
            </a: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Grants including low income tax exemptions - $502,500</a:t>
            </a: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solidFill>
                  <a:srgbClr val="373435"/>
                </a:solidFill>
                <a:latin typeface="Century Gothic"/>
                <a:cs typeface="Century Gothic"/>
              </a:rPr>
              <a:t>RECC funding $750,000 to support operations</a:t>
            </a:r>
          </a:p>
          <a:p>
            <a:pPr marL="755015" marR="448945" indent="-285750">
              <a:lnSpc>
                <a:spcPct val="107800"/>
              </a:lnSpc>
              <a:spcBef>
                <a:spcPts val="285"/>
              </a:spcBef>
              <a:buFont typeface="Arial" panose="020B0604020202020204" pitchFamily="34" charset="0"/>
              <a:buChar char="•"/>
            </a:pPr>
            <a:r>
              <a:rPr lang="en-US" sz="1800" spc="-5" dirty="0">
                <a:solidFill>
                  <a:srgbClr val="373435"/>
                </a:solidFill>
                <a:latin typeface="Century Gothic"/>
                <a:cs typeface="Century Gothic"/>
              </a:rPr>
              <a:t>Library funding $296,000 to support local and regional operations. </a:t>
            </a:r>
            <a:endParaRPr sz="1800" dirty="0">
              <a:latin typeface="Century Gothic"/>
              <a:cs typeface="Century Gothic"/>
            </a:endParaRPr>
          </a:p>
        </p:txBody>
      </p:sp>
      <p:pic>
        <p:nvPicPr>
          <p:cNvPr id="10" name="Picture 9" descr="A picture containing person, person, indoor&#10;&#10;Description automatically generated">
            <a:extLst>
              <a:ext uri="{FF2B5EF4-FFF2-40B4-BE49-F238E27FC236}">
                <a16:creationId xmlns:a16="http://schemas.microsoft.com/office/drawing/2014/main" id="{18B85689-8588-41A6-8658-11BC0CF006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498271" cy="7772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6016625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20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24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-2</a:t>
            </a:r>
            <a:r>
              <a:rPr lang="en-US"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5</a:t>
            </a:r>
            <a:r>
              <a:rPr sz="3700" spc="-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Operating</a:t>
            </a:r>
            <a:r>
              <a:rPr sz="3700" spc="-6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Budget</a:t>
            </a:r>
            <a:endParaRPr sz="37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31874" y="694794"/>
            <a:ext cx="3059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EFEFE"/>
                </a:solidFill>
                <a:latin typeface="Adobe Devanagari"/>
                <a:cs typeface="Adobe Devanagari"/>
              </a:rPr>
              <a:t>TOWN OF</a:t>
            </a:r>
            <a:r>
              <a:rPr sz="1800" spc="-7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1800" spc="-15" dirty="0">
                <a:solidFill>
                  <a:srgbClr val="FEFEFE"/>
                </a:solidFill>
                <a:latin typeface="Adobe Devanagari"/>
                <a:cs typeface="Adobe Devanagari"/>
              </a:rPr>
              <a:t>TRURO</a:t>
            </a:r>
            <a:endParaRPr sz="1800" dirty="0">
              <a:latin typeface="Adobe Devanagari"/>
              <a:cs typeface="Adobe Devanaga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35240" y="2591621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29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27518" y="5791200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29" h="240029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373405" y="1958171"/>
            <a:ext cx="417039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Highlights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009517" y="3087483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1"/>
                </a:lnTo>
                <a:lnTo>
                  <a:pt x="144881" y="72557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20638" y="3365824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1"/>
                </a:lnTo>
                <a:lnTo>
                  <a:pt x="144881" y="72557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95499" y="4253999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1"/>
                </a:lnTo>
                <a:lnTo>
                  <a:pt x="144881" y="72557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06620" y="4605047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1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013F2940-CE32-4B74-87FA-DF77C348BA4C}"/>
              </a:ext>
            </a:extLst>
          </p:cNvPr>
          <p:cNvSpPr/>
          <p:nvPr/>
        </p:nvSpPr>
        <p:spPr>
          <a:xfrm>
            <a:off x="3999354" y="5437285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1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657A0D8E-1E1F-4EC9-84D2-3E46BF16DF18}"/>
              </a:ext>
            </a:extLst>
          </p:cNvPr>
          <p:cNvSpPr/>
          <p:nvPr/>
        </p:nvSpPr>
        <p:spPr>
          <a:xfrm>
            <a:off x="3128849" y="3781995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29" h="240030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777C8063-CC71-499B-80FB-0540F5B3CED1}"/>
              </a:ext>
            </a:extLst>
          </p:cNvPr>
          <p:cNvSpPr/>
          <p:nvPr/>
        </p:nvSpPr>
        <p:spPr>
          <a:xfrm>
            <a:off x="3135239" y="4985256"/>
            <a:ext cx="240029" cy="240029"/>
          </a:xfrm>
          <a:custGeom>
            <a:avLst/>
            <a:gdLst/>
            <a:ahLst/>
            <a:cxnLst/>
            <a:rect l="l" t="t" r="r" b="b"/>
            <a:pathLst>
              <a:path w="240029" h="240029">
                <a:moveTo>
                  <a:pt x="119790" y="0"/>
                </a:moveTo>
                <a:lnTo>
                  <a:pt x="0" y="119788"/>
                </a:lnTo>
                <a:lnTo>
                  <a:pt x="120185" y="239975"/>
                </a:lnTo>
                <a:lnTo>
                  <a:pt x="239975" y="120185"/>
                </a:lnTo>
                <a:lnTo>
                  <a:pt x="11979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772C84C3-0C2D-4FA3-8AE0-B58D4374E01C}"/>
              </a:ext>
            </a:extLst>
          </p:cNvPr>
          <p:cNvSpPr/>
          <p:nvPr/>
        </p:nvSpPr>
        <p:spPr>
          <a:xfrm>
            <a:off x="3981126" y="6269523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1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Picture 16" descr="A picture containing person&#10;&#10;Description automatically generated">
            <a:extLst>
              <a:ext uri="{FF2B5EF4-FFF2-40B4-BE49-F238E27FC236}">
                <a16:creationId xmlns:a16="http://schemas.microsoft.com/office/drawing/2014/main" id="{11B3C4D1-B2E7-4EED-98AF-907A83C397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54"/>
            <a:ext cx="2498514" cy="7773154"/>
          </a:xfrm>
          <a:prstGeom prst="rect">
            <a:avLst/>
          </a:prstGeom>
        </p:spPr>
      </p:pic>
      <p:sp>
        <p:nvSpPr>
          <p:cNvPr id="18" name="object 6">
            <a:extLst>
              <a:ext uri="{FF2B5EF4-FFF2-40B4-BE49-F238E27FC236}">
                <a16:creationId xmlns:a16="http://schemas.microsoft.com/office/drawing/2014/main" id="{B815D95D-5540-43C8-9865-BC10D39E0724}"/>
              </a:ext>
            </a:extLst>
          </p:cNvPr>
          <p:cNvSpPr txBox="1"/>
          <p:nvPr/>
        </p:nvSpPr>
        <p:spPr>
          <a:xfrm>
            <a:off x="3336303" y="2546479"/>
            <a:ext cx="6341097" cy="47159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800" b="1" dirty="0">
                <a:solidFill>
                  <a:srgbClr val="536776"/>
                </a:solidFill>
                <a:latin typeface="Century Gothic"/>
                <a:cs typeface="Century Gothic"/>
              </a:rPr>
              <a:t>No Property Tax Rate</a:t>
            </a:r>
            <a:r>
              <a:rPr lang="en-US" sz="1800" b="1" spc="-15" dirty="0">
                <a:solidFill>
                  <a:srgbClr val="536776"/>
                </a:solidFill>
                <a:latin typeface="Century Gothic"/>
                <a:cs typeface="Century Gothic"/>
              </a:rPr>
              <a:t> </a:t>
            </a:r>
            <a:r>
              <a:rPr lang="en-US" sz="1800" b="1" dirty="0">
                <a:solidFill>
                  <a:srgbClr val="536776"/>
                </a:solidFill>
                <a:latin typeface="Century Gothic"/>
                <a:cs typeface="Century Gothic"/>
              </a:rPr>
              <a:t>Increases</a:t>
            </a:r>
            <a:endParaRPr lang="en-US" b="1" dirty="0">
              <a:latin typeface="Century Gothic"/>
              <a:cs typeface="Century Gothic"/>
            </a:endParaRP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400" b="1" dirty="0">
                <a:solidFill>
                  <a:srgbClr val="536776"/>
                </a:solidFill>
                <a:latin typeface="Century Gothic"/>
                <a:cs typeface="Century Gothic"/>
              </a:rPr>
              <a:t>	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R</a:t>
            </a:r>
            <a:r>
              <a:rPr sz="1400" dirty="0">
                <a:solidFill>
                  <a:srgbClr val="536776"/>
                </a:solidFill>
                <a:latin typeface="Century Gothic"/>
                <a:cs typeface="Century Gothic"/>
              </a:rPr>
              <a:t>esidential 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rate is unchanged</a:t>
            </a: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	Commercial rate is unchanged</a:t>
            </a:r>
            <a:endParaRPr lang="en-CA" sz="1400" dirty="0">
              <a:solidFill>
                <a:srgbClr val="536776"/>
              </a:solidFill>
              <a:latin typeface="Century Gothic"/>
              <a:cs typeface="Century Gothic"/>
            </a:endParaRP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800" b="1" dirty="0">
                <a:solidFill>
                  <a:srgbClr val="536776"/>
                </a:solidFill>
                <a:latin typeface="Century Gothic"/>
                <a:cs typeface="Century Gothic"/>
              </a:rPr>
              <a:t>No increases in Sewer Charge</a:t>
            </a:r>
            <a:endParaRPr lang="en-US" b="1" dirty="0">
              <a:latin typeface="Century Gothic"/>
              <a:cs typeface="Century Gothic"/>
            </a:endParaRP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400" b="1" spc="-5" dirty="0">
                <a:solidFill>
                  <a:srgbClr val="536776"/>
                </a:solidFill>
                <a:latin typeface="Century Gothic"/>
                <a:cs typeface="Century Gothic"/>
              </a:rPr>
              <a:t>	</a:t>
            </a:r>
            <a:r>
              <a:rPr lang="en-US" sz="1400" spc="-5" dirty="0">
                <a:solidFill>
                  <a:srgbClr val="536776"/>
                </a:solidFill>
                <a:latin typeface="Century Gothic"/>
                <a:cs typeface="Century Gothic"/>
              </a:rPr>
              <a:t>No 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increase to sewer rate with</a:t>
            </a:r>
            <a:r>
              <a:rPr lang="en-US" sz="1400" spc="-70" dirty="0">
                <a:solidFill>
                  <a:srgbClr val="536776"/>
                </a:solidFill>
                <a:latin typeface="Century Gothic"/>
                <a:cs typeface="Century Gothic"/>
              </a:rPr>
              <a:t> 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consumption  under </a:t>
            </a:r>
            <a:r>
              <a:rPr lang="en-US" sz="1400" spc="-5" dirty="0">
                <a:solidFill>
                  <a:srgbClr val="536776"/>
                </a:solidFill>
                <a:latin typeface="Century Gothic"/>
                <a:cs typeface="Century Gothic"/>
              </a:rPr>
              <a:t>1250 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cm</a:t>
            </a: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400" spc="-5" dirty="0">
                <a:solidFill>
                  <a:srgbClr val="536776"/>
                </a:solidFill>
                <a:latin typeface="Century Gothic"/>
                <a:cs typeface="Century Gothic"/>
              </a:rPr>
              <a:t>	No 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increase to sewer rate with</a:t>
            </a:r>
            <a:r>
              <a:rPr lang="en-US" sz="1400" spc="-70" dirty="0">
                <a:solidFill>
                  <a:srgbClr val="536776"/>
                </a:solidFill>
                <a:latin typeface="Century Gothic"/>
                <a:cs typeface="Century Gothic"/>
              </a:rPr>
              <a:t> 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consumption  over </a:t>
            </a:r>
            <a:r>
              <a:rPr lang="en-US" sz="1400" spc="-5" dirty="0">
                <a:solidFill>
                  <a:srgbClr val="536776"/>
                </a:solidFill>
                <a:latin typeface="Century Gothic"/>
                <a:cs typeface="Century Gothic"/>
              </a:rPr>
              <a:t>1250 </a:t>
            </a:r>
            <a:r>
              <a:rPr lang="en-US" sz="1400" dirty="0">
                <a:solidFill>
                  <a:srgbClr val="536776"/>
                </a:solidFill>
                <a:latin typeface="Century Gothic"/>
                <a:cs typeface="Century Gothic"/>
              </a:rPr>
              <a:t>cm</a:t>
            </a:r>
            <a:endParaRPr lang="en-US" sz="1400" dirty="0">
              <a:latin typeface="Century Gothic"/>
              <a:cs typeface="Century Gothic"/>
            </a:endParaRP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800" b="1" dirty="0">
                <a:solidFill>
                  <a:srgbClr val="536776"/>
                </a:solidFill>
                <a:latin typeface="Century Gothic"/>
                <a:cs typeface="Century Gothic"/>
              </a:rPr>
              <a:t>No increase in Road Preservation Tax</a:t>
            </a:r>
            <a:endParaRPr lang="en-US" b="1" dirty="0">
              <a:latin typeface="Century Gothic"/>
              <a:cs typeface="Century Gothic"/>
            </a:endParaRP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400" b="1" spc="-5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	</a:t>
            </a:r>
            <a:r>
              <a:rPr lang="en-US" sz="1400" spc="-5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No increase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for residential or commercial  properties </a:t>
            </a:r>
            <a:endParaRPr lang="en-US" sz="1400" dirty="0">
              <a:solidFill>
                <a:srgbClr val="536776"/>
              </a:solidFill>
              <a:latin typeface="Century Gothic"/>
              <a:cs typeface="Century Gothic"/>
            </a:endParaRP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800" b="1" dirty="0">
                <a:solidFill>
                  <a:srgbClr val="536776"/>
                </a:solidFill>
                <a:latin typeface="Century Gothic"/>
                <a:cs typeface="Century Gothic"/>
              </a:rPr>
              <a:t>No increase in Solid Waste Uniform Charge</a:t>
            </a:r>
            <a:endParaRPr lang="en-US" b="1" dirty="0">
              <a:latin typeface="Century Gothic"/>
              <a:cs typeface="Century Gothic"/>
            </a:endParaRPr>
          </a:p>
          <a:p>
            <a:pPr marL="64135">
              <a:lnSpc>
                <a:spcPct val="100000"/>
              </a:lnSpc>
              <a:spcBef>
                <a:spcPts val="1320"/>
              </a:spcBef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	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Rate of $50/year per residential dwelling unit for all dwelling 	units of three (3) or less.</a:t>
            </a:r>
          </a:p>
          <a:p>
            <a:pPr marL="725805" marR="5080">
              <a:lnSpc>
                <a:spcPct val="111400"/>
              </a:lnSpc>
              <a:spcBef>
                <a:spcPts val="525"/>
              </a:spcBef>
            </a:pPr>
            <a:endParaRPr lang="en-US" sz="1400" dirty="0">
              <a:latin typeface="Century Gothic"/>
              <a:cs typeface="Century Gothic"/>
            </a:endParaRPr>
          </a:p>
          <a:p>
            <a:pPr marL="725805" marR="5080">
              <a:lnSpc>
                <a:spcPct val="111400"/>
              </a:lnSpc>
              <a:spcBef>
                <a:spcPts val="525"/>
              </a:spcBef>
            </a:pPr>
            <a:endParaRPr lang="en-CA" sz="1400" dirty="0">
              <a:solidFill>
                <a:srgbClr val="536776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4742" y="672943"/>
            <a:ext cx="7833359" cy="1362075"/>
          </a:xfrm>
          <a:custGeom>
            <a:avLst/>
            <a:gdLst/>
            <a:ahLst/>
            <a:cxnLst/>
            <a:rect l="l" t="t" r="r" b="b"/>
            <a:pathLst>
              <a:path w="7833359" h="1362075">
                <a:moveTo>
                  <a:pt x="7832872" y="0"/>
                </a:moveTo>
                <a:lnTo>
                  <a:pt x="4495" y="0"/>
                </a:lnTo>
                <a:lnTo>
                  <a:pt x="0" y="1361541"/>
                </a:lnTo>
                <a:lnTo>
                  <a:pt x="7832872" y="13615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07086" y="2378652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07086" y="3737541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1"/>
                </a:lnTo>
                <a:lnTo>
                  <a:pt x="144881" y="72557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07086" y="4903718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1"/>
                </a:lnTo>
                <a:lnTo>
                  <a:pt x="144881" y="72557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731874" y="694794"/>
            <a:ext cx="305932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TOWN OF</a:t>
            </a:r>
            <a:r>
              <a:rPr spc="-70" dirty="0"/>
              <a:t> </a:t>
            </a:r>
            <a:r>
              <a:rPr spc="-15" dirty="0"/>
              <a:t>TRURO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714552" y="893909"/>
            <a:ext cx="2334260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Resolution</a:t>
            </a:r>
            <a:endParaRPr sz="37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43988" y="2296795"/>
            <a:ext cx="6548755" cy="46884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20"/>
              </a:lnSpc>
              <a:spcBef>
                <a:spcPts val="100"/>
              </a:spcBef>
            </a:pP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Tax Rates</a:t>
            </a:r>
            <a:r>
              <a:rPr sz="1600" b="1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20</a:t>
            </a:r>
            <a:r>
              <a:rPr lang="en-US"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24</a:t>
            </a: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-2</a:t>
            </a:r>
            <a:r>
              <a:rPr lang="en-US"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5</a:t>
            </a:r>
            <a:endParaRPr sz="1600" dirty="0">
              <a:latin typeface="Century Gothic"/>
              <a:cs typeface="Century Gothic"/>
            </a:endParaRPr>
          </a:p>
          <a:p>
            <a:pPr marL="12700" marR="25400">
              <a:lnSpc>
                <a:spcPts val="1430"/>
              </a:lnSpc>
              <a:spcBef>
                <a:spcPts val="55"/>
              </a:spcBef>
            </a:pP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BE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IT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RESOLVED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that the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estimated expenditures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of the Town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for the period April 1, 2024 to March 31, 2025 be approved and adopted in the amount of $37,756,285 and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after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making allowance for estimated revenue in the amount of $7,722,873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the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amount of $30,033,412 is required from the general taxation of the assessed valuation of $1,135,118,100.</a:t>
            </a:r>
            <a:endParaRPr sz="12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550" dirty="0">
              <a:latin typeface="Century Gothic"/>
              <a:cs typeface="Century Gothic"/>
            </a:endParaRPr>
          </a:p>
          <a:p>
            <a:pPr marL="12700">
              <a:lnSpc>
                <a:spcPts val="1920"/>
              </a:lnSpc>
            </a:pPr>
            <a:r>
              <a:rPr sz="1600" b="1" dirty="0">
                <a:solidFill>
                  <a:srgbClr val="373435"/>
                </a:solidFill>
                <a:latin typeface="Century Gothic"/>
                <a:cs typeface="Century Gothic"/>
              </a:rPr>
              <a:t>Residential </a:t>
            </a: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Rate $1.85/$100</a:t>
            </a:r>
            <a:endParaRPr sz="1600" dirty="0">
              <a:latin typeface="Century Gothic"/>
              <a:cs typeface="Century Gothic"/>
            </a:endParaRPr>
          </a:p>
          <a:p>
            <a:pPr marL="12700" marR="111760">
              <a:lnSpc>
                <a:spcPts val="1430"/>
              </a:lnSpc>
              <a:spcBef>
                <a:spcPts val="55"/>
              </a:spcBef>
            </a:pP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BE IT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FURTHER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RESOLVED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that Council authorizes the levying and collection of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</a:t>
            </a:r>
            <a:r>
              <a:rPr sz="1200" spc="-2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rate  for the current year of one dollar and eighty-ve cents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($1.85) 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per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$100.00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f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assess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ment for the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residential and resource property 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that rate bei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ng hereinafter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called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the "Residential</a:t>
            </a:r>
            <a:r>
              <a:rPr sz="1200" spc="-2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Rate");</a:t>
            </a:r>
            <a:endParaRPr sz="1200" dirty="0">
              <a:latin typeface="Century Gothic"/>
              <a:cs typeface="Century Gothic"/>
            </a:endParaRPr>
          </a:p>
          <a:p>
            <a:pPr marL="12700">
              <a:lnSpc>
                <a:spcPts val="1920"/>
              </a:lnSpc>
              <a:spcBef>
                <a:spcPts val="1395"/>
              </a:spcBef>
            </a:pPr>
            <a:r>
              <a:rPr sz="1600" b="1" dirty="0">
                <a:solidFill>
                  <a:srgbClr val="373435"/>
                </a:solidFill>
                <a:latin typeface="Century Gothic"/>
                <a:cs typeface="Century Gothic"/>
              </a:rPr>
              <a:t>Commercial </a:t>
            </a: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Rate $4.50/$100</a:t>
            </a:r>
            <a:endParaRPr sz="1600" dirty="0">
              <a:latin typeface="Century Gothic"/>
              <a:cs typeface="Century Gothic"/>
            </a:endParaRPr>
          </a:p>
          <a:p>
            <a:pPr marL="12700" marR="111760">
              <a:lnSpc>
                <a:spcPts val="1430"/>
              </a:lnSpc>
              <a:spcBef>
                <a:spcPts val="55"/>
              </a:spcBef>
            </a:pP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BE IT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FURTHER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RESOLVED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that Council authorizes the levying and collection of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</a:t>
            </a:r>
            <a:r>
              <a:rPr sz="1200" spc="-2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rate  for the current year of Four dollars and Fifty cents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($4.50) 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per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$100.00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f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assess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ment for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commercial property (that rate being hereinafter referred to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as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the "Commercial</a:t>
            </a:r>
            <a:r>
              <a:rPr sz="1200" spc="-2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Rate");</a:t>
            </a:r>
            <a:endParaRPr sz="1200" dirty="0">
              <a:latin typeface="Century Gothic"/>
              <a:cs typeface="Century Gothic"/>
            </a:endParaRPr>
          </a:p>
          <a:p>
            <a:pPr marL="12700">
              <a:lnSpc>
                <a:spcPts val="1920"/>
              </a:lnSpc>
              <a:spcBef>
                <a:spcPts val="1395"/>
              </a:spcBef>
            </a:pPr>
            <a:r>
              <a:rPr sz="1600" b="1" spc="-5" dirty="0">
                <a:solidFill>
                  <a:srgbClr val="373435"/>
                </a:solidFill>
                <a:latin typeface="Century Gothic"/>
                <a:cs typeface="Century Gothic"/>
              </a:rPr>
              <a:t>Road </a:t>
            </a:r>
            <a:r>
              <a:rPr sz="1600" b="1" dirty="0">
                <a:solidFill>
                  <a:srgbClr val="373435"/>
                </a:solidFill>
                <a:latin typeface="Century Gothic"/>
                <a:cs typeface="Century Gothic"/>
              </a:rPr>
              <a:t>Preservation Tax – Residential Rate</a:t>
            </a:r>
            <a:r>
              <a:rPr sz="1600" b="1" spc="-1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600" b="1" dirty="0">
                <a:solidFill>
                  <a:srgbClr val="373435"/>
                </a:solidFill>
                <a:latin typeface="Century Gothic"/>
                <a:cs typeface="Century Gothic"/>
              </a:rPr>
              <a:t>$0.0525</a:t>
            </a:r>
            <a:endParaRPr sz="1600" dirty="0">
              <a:latin typeface="Century Gothic"/>
              <a:cs typeface="Century Gothic"/>
            </a:endParaRPr>
          </a:p>
          <a:p>
            <a:pPr marL="12700" marR="5080">
              <a:lnSpc>
                <a:spcPts val="1430"/>
              </a:lnSpc>
              <a:spcBef>
                <a:spcPts val="55"/>
              </a:spcBef>
            </a:pP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BE IT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FURTHER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RESOLVED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that the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said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Council authorizes the levying and collection of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rate  for the current year of ve and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quarter cent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($0.0525) 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per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$100.00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o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f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assess</a:t>
            </a:r>
            <a:r>
              <a:rPr lang="en-US"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ment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f</a:t>
            </a: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or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 residential property (that rate being hereinafter referred to </a:t>
            </a:r>
            <a:r>
              <a:rPr sz="1200" spc="-5" dirty="0">
                <a:solidFill>
                  <a:srgbClr val="373435"/>
                </a:solidFill>
                <a:latin typeface="Century Gothic"/>
                <a:cs typeface="Century Gothic"/>
              </a:rPr>
              <a:t>as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the "Residential Road Preservation</a:t>
            </a:r>
            <a:r>
              <a:rPr sz="1200" spc="-45" dirty="0">
                <a:solidFill>
                  <a:srgbClr val="373435"/>
                </a:solidFill>
                <a:latin typeface="Century Gothic"/>
                <a:cs typeface="Century Gothic"/>
              </a:rPr>
              <a:t> </a:t>
            </a:r>
            <a:r>
              <a:rPr sz="1200" dirty="0">
                <a:solidFill>
                  <a:srgbClr val="373435"/>
                </a:solidFill>
                <a:latin typeface="Century Gothic"/>
                <a:cs typeface="Century Gothic"/>
              </a:rPr>
              <a:t>Rate");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15420" y="6050489"/>
            <a:ext cx="145415" cy="147128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1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A picture containing outdoor, grass, mountain&#10;&#10;Description automatically generated">
            <a:extLst>
              <a:ext uri="{FF2B5EF4-FFF2-40B4-BE49-F238E27FC236}">
                <a16:creationId xmlns:a16="http://schemas.microsoft.com/office/drawing/2014/main" id="{D17FD6AC-1DD8-4D42-B1FA-2D934A2D1E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80" y="0"/>
            <a:ext cx="2498271" cy="7772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4742" y="672943"/>
            <a:ext cx="7833359" cy="1362075"/>
          </a:xfrm>
          <a:custGeom>
            <a:avLst/>
            <a:gdLst/>
            <a:ahLst/>
            <a:cxnLst/>
            <a:rect l="l" t="t" r="r" b="b"/>
            <a:pathLst>
              <a:path w="7833359" h="1362075">
                <a:moveTo>
                  <a:pt x="7832872" y="0"/>
                </a:moveTo>
                <a:lnTo>
                  <a:pt x="4495" y="0"/>
                </a:lnTo>
                <a:lnTo>
                  <a:pt x="0" y="1361541"/>
                </a:lnTo>
                <a:lnTo>
                  <a:pt x="7832872" y="13615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07086" y="2378652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07086" y="3682581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0"/>
                </a:lnTo>
                <a:lnTo>
                  <a:pt x="72557" y="144881"/>
                </a:lnTo>
                <a:lnTo>
                  <a:pt x="144881" y="72557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31874" y="694795"/>
            <a:ext cx="2754525" cy="2958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TOWN OF</a:t>
            </a:r>
            <a:r>
              <a:rPr spc="-70" dirty="0"/>
              <a:t> </a:t>
            </a:r>
            <a:r>
              <a:rPr spc="-15" dirty="0"/>
              <a:t>TRURO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14552" y="893909"/>
            <a:ext cx="421449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dirty="0">
                <a:solidFill>
                  <a:srgbClr val="43C0E7"/>
                </a:solidFill>
                <a:latin typeface="Century Gothic"/>
                <a:cs typeface="Century Gothic"/>
              </a:rPr>
              <a:t>Resolution</a:t>
            </a:r>
            <a:r>
              <a:rPr sz="3700" spc="-95" dirty="0">
                <a:solidFill>
                  <a:srgbClr val="43C0E7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43C0E7"/>
                </a:solidFill>
                <a:latin typeface="Century Gothic"/>
                <a:cs typeface="Century Gothic"/>
              </a:rPr>
              <a:t>(continued)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457201" y="2296795"/>
            <a:ext cx="9136816" cy="4485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92070">
              <a:lnSpc>
                <a:spcPts val="1920"/>
              </a:lnSpc>
              <a:spcBef>
                <a:spcPts val="100"/>
              </a:spcBef>
            </a:pPr>
            <a:r>
              <a:rPr spc="-5" dirty="0"/>
              <a:t>Road </a:t>
            </a:r>
            <a:r>
              <a:rPr dirty="0"/>
              <a:t>Preservation Tax –Commercial Rate</a:t>
            </a:r>
            <a:r>
              <a:rPr spc="-10" dirty="0"/>
              <a:t> </a:t>
            </a:r>
            <a:r>
              <a:rPr dirty="0"/>
              <a:t>$0.0475</a:t>
            </a:r>
          </a:p>
          <a:p>
            <a:pPr marL="2592070" marR="113030">
              <a:lnSpc>
                <a:spcPts val="1430"/>
              </a:lnSpc>
              <a:spcBef>
                <a:spcPts val="55"/>
              </a:spcBef>
            </a:pPr>
            <a:r>
              <a:rPr lang="en-US" sz="1200" b="0" dirty="0">
                <a:latin typeface="Century Gothic"/>
                <a:cs typeface="Century Gothic"/>
              </a:rPr>
              <a:t>BE IT </a:t>
            </a:r>
            <a:r>
              <a:rPr sz="1200" b="0" dirty="0">
                <a:latin typeface="Century Gothic"/>
                <a:cs typeface="Century Gothic"/>
              </a:rPr>
              <a:t>FURTHER </a:t>
            </a:r>
            <a:r>
              <a:rPr sz="1200" b="0" spc="-5" dirty="0">
                <a:latin typeface="Century Gothic"/>
                <a:cs typeface="Century Gothic"/>
              </a:rPr>
              <a:t>RESOLVED </a:t>
            </a:r>
            <a:r>
              <a:rPr sz="1200" b="0" dirty="0">
                <a:latin typeface="Century Gothic"/>
                <a:cs typeface="Century Gothic"/>
              </a:rPr>
              <a:t>that Council authorizes the levying and collection of </a:t>
            </a:r>
            <a:r>
              <a:rPr sz="1200" b="0" spc="-5" dirty="0">
                <a:latin typeface="Century Gothic"/>
                <a:cs typeface="Century Gothic"/>
              </a:rPr>
              <a:t>a</a:t>
            </a:r>
            <a:r>
              <a:rPr sz="1200" b="0" spc="-25" dirty="0">
                <a:latin typeface="Century Gothic"/>
                <a:cs typeface="Century Gothic"/>
              </a:rPr>
              <a:t> </a:t>
            </a:r>
            <a:r>
              <a:rPr sz="1200" b="0" dirty="0">
                <a:latin typeface="Century Gothic"/>
                <a:cs typeface="Century Gothic"/>
              </a:rPr>
              <a:t>rate  for the current year of four- and three-quarter cents </a:t>
            </a:r>
            <a:r>
              <a:rPr sz="1200" b="0" spc="-5" dirty="0">
                <a:latin typeface="Century Gothic"/>
                <a:cs typeface="Century Gothic"/>
              </a:rPr>
              <a:t>($0.0475) </a:t>
            </a:r>
            <a:r>
              <a:rPr lang="en-US" sz="1200" b="0" spc="-5" dirty="0">
                <a:latin typeface="Century Gothic"/>
                <a:cs typeface="Century Gothic"/>
              </a:rPr>
              <a:t>per</a:t>
            </a:r>
            <a:r>
              <a:rPr sz="1200" b="0" dirty="0">
                <a:latin typeface="Century Gothic"/>
                <a:cs typeface="Century Gothic"/>
              </a:rPr>
              <a:t> </a:t>
            </a:r>
            <a:r>
              <a:rPr sz="1200" b="0" spc="-5" dirty="0">
                <a:latin typeface="Century Gothic"/>
                <a:cs typeface="Century Gothic"/>
              </a:rPr>
              <a:t>$100.00 </a:t>
            </a:r>
            <a:r>
              <a:rPr sz="1200" b="0" dirty="0">
                <a:latin typeface="Century Gothic"/>
                <a:cs typeface="Century Gothic"/>
              </a:rPr>
              <a:t>o</a:t>
            </a:r>
            <a:r>
              <a:rPr lang="en-US" sz="1200" b="0" dirty="0">
                <a:latin typeface="Century Gothic"/>
                <a:cs typeface="Century Gothic"/>
              </a:rPr>
              <a:t>f assessment for</a:t>
            </a:r>
            <a:r>
              <a:rPr sz="1200" b="0" dirty="0">
                <a:latin typeface="Century Gothic"/>
                <a:cs typeface="Century Gothic"/>
              </a:rPr>
              <a:t> commercial property (that rate being hereinafter referred to </a:t>
            </a:r>
            <a:r>
              <a:rPr sz="1200" b="0" spc="-5" dirty="0">
                <a:latin typeface="Century Gothic"/>
                <a:cs typeface="Century Gothic"/>
              </a:rPr>
              <a:t>as </a:t>
            </a:r>
            <a:r>
              <a:rPr sz="1200" b="0" dirty="0">
                <a:latin typeface="Century Gothic"/>
                <a:cs typeface="Century Gothic"/>
              </a:rPr>
              <a:t>the "Commercial Road Preservation  Rate");</a:t>
            </a:r>
            <a:endParaRPr lang="en-US" sz="1200" b="0" dirty="0">
              <a:latin typeface="Century Gothic"/>
              <a:cs typeface="Century Gothic"/>
            </a:endParaRPr>
          </a:p>
          <a:p>
            <a:pPr marL="2592070" marR="113030">
              <a:lnSpc>
                <a:spcPts val="1430"/>
              </a:lnSpc>
              <a:spcBef>
                <a:spcPts val="55"/>
              </a:spcBef>
            </a:pPr>
            <a:endParaRPr sz="1200" dirty="0">
              <a:latin typeface="Century Gothic"/>
              <a:cs typeface="Century Gothic"/>
            </a:endParaRPr>
          </a:p>
          <a:p>
            <a:pPr marL="2592070" marR="314960">
              <a:lnSpc>
                <a:spcPct val="101000"/>
              </a:lnSpc>
              <a:spcBef>
                <a:spcPts val="1370"/>
              </a:spcBef>
            </a:pPr>
            <a:r>
              <a:rPr dirty="0"/>
              <a:t>Sewer </a:t>
            </a:r>
            <a:r>
              <a:rPr spc="-5" dirty="0"/>
              <a:t>Rate </a:t>
            </a:r>
            <a:r>
              <a:rPr dirty="0"/>
              <a:t>$0.80/cm, </a:t>
            </a:r>
            <a:r>
              <a:rPr spc="-5" dirty="0"/>
              <a:t>under 1250 </a:t>
            </a:r>
            <a:r>
              <a:rPr dirty="0"/>
              <a:t>cubic metres; $0.17/cm,</a:t>
            </a:r>
            <a:r>
              <a:rPr spc="-20" dirty="0"/>
              <a:t> </a:t>
            </a:r>
            <a:r>
              <a:rPr dirty="0"/>
              <a:t>over  </a:t>
            </a:r>
            <a:r>
              <a:rPr spc="-5" dirty="0"/>
              <a:t>1250 </a:t>
            </a:r>
            <a:r>
              <a:rPr dirty="0"/>
              <a:t>cubic metres</a:t>
            </a:r>
          </a:p>
          <a:p>
            <a:pPr marL="2592070" marR="5080">
              <a:lnSpc>
                <a:spcPts val="1430"/>
              </a:lnSpc>
              <a:spcBef>
                <a:spcPts val="55"/>
              </a:spcBef>
            </a:pPr>
            <a:r>
              <a:rPr lang="en-US" sz="1200" b="0" dirty="0">
                <a:latin typeface="Century Gothic"/>
                <a:cs typeface="Century Gothic"/>
              </a:rPr>
              <a:t>BE IT </a:t>
            </a:r>
            <a:r>
              <a:rPr sz="1200" b="0" dirty="0">
                <a:latin typeface="Century Gothic"/>
                <a:cs typeface="Century Gothic"/>
              </a:rPr>
              <a:t>FURTHER </a:t>
            </a:r>
            <a:r>
              <a:rPr sz="1200" b="0" spc="-5" dirty="0">
                <a:latin typeface="Century Gothic"/>
                <a:cs typeface="Century Gothic"/>
              </a:rPr>
              <a:t>RESOLVED </a:t>
            </a:r>
            <a:r>
              <a:rPr sz="1200" b="0" dirty="0">
                <a:latin typeface="Century Gothic"/>
                <a:cs typeface="Century Gothic"/>
              </a:rPr>
              <a:t>that Council authorizes the levying and collection of </a:t>
            </a:r>
            <a:r>
              <a:rPr sz="1200" b="0" spc="-5" dirty="0">
                <a:latin typeface="Century Gothic"/>
                <a:cs typeface="Century Gothic"/>
              </a:rPr>
              <a:t>a </a:t>
            </a:r>
            <a:r>
              <a:rPr sz="1200" b="0" dirty="0">
                <a:latin typeface="Century Gothic"/>
                <a:cs typeface="Century Gothic"/>
              </a:rPr>
              <a:t>rate  for the current year of eighty cents </a:t>
            </a:r>
            <a:r>
              <a:rPr sz="1200" b="0" spc="-5" dirty="0">
                <a:latin typeface="Century Gothic"/>
                <a:cs typeface="Century Gothic"/>
              </a:rPr>
              <a:t>($0.80) </a:t>
            </a:r>
            <a:r>
              <a:rPr lang="en-US" sz="1200" b="0" spc="-5" dirty="0">
                <a:latin typeface="Century Gothic"/>
                <a:cs typeface="Century Gothic"/>
              </a:rPr>
              <a:t>per</a:t>
            </a:r>
            <a:r>
              <a:rPr sz="1200" b="0" dirty="0">
                <a:latin typeface="Century Gothic"/>
                <a:cs typeface="Century Gothic"/>
              </a:rPr>
              <a:t> cubic meter of water consumed  under </a:t>
            </a:r>
            <a:r>
              <a:rPr sz="1200" b="0" spc="-5" dirty="0">
                <a:latin typeface="Century Gothic"/>
                <a:cs typeface="Century Gothic"/>
              </a:rPr>
              <a:t>1250 </a:t>
            </a:r>
            <a:r>
              <a:rPr sz="1200" b="0" dirty="0">
                <a:latin typeface="Century Gothic"/>
                <a:cs typeface="Century Gothic"/>
              </a:rPr>
              <a:t>cubic meter per quarterly </a:t>
            </a:r>
            <a:r>
              <a:rPr sz="1200" b="0" spc="-5" dirty="0">
                <a:latin typeface="Century Gothic"/>
                <a:cs typeface="Century Gothic"/>
              </a:rPr>
              <a:t>billing </a:t>
            </a:r>
            <a:r>
              <a:rPr sz="1200" b="0" dirty="0">
                <a:latin typeface="Century Gothic"/>
                <a:cs typeface="Century Gothic"/>
              </a:rPr>
              <a:t>and seventeen cents </a:t>
            </a:r>
            <a:r>
              <a:rPr sz="1200" b="0" spc="-5" dirty="0">
                <a:latin typeface="Century Gothic"/>
                <a:cs typeface="Century Gothic"/>
              </a:rPr>
              <a:t>($0.17) </a:t>
            </a:r>
            <a:r>
              <a:rPr lang="en-US" sz="1200" b="0" spc="-5" dirty="0">
                <a:latin typeface="Century Gothic"/>
                <a:cs typeface="Century Gothic"/>
              </a:rPr>
              <a:t>per</a:t>
            </a:r>
            <a:r>
              <a:rPr sz="1200" b="0" dirty="0">
                <a:latin typeface="Century Gothic"/>
                <a:cs typeface="Century Gothic"/>
              </a:rPr>
              <a:t> cubic  meter of water consumed over </a:t>
            </a:r>
            <a:r>
              <a:rPr sz="1200" b="0" spc="-5" dirty="0">
                <a:latin typeface="Century Gothic"/>
                <a:cs typeface="Century Gothic"/>
              </a:rPr>
              <a:t>1250 </a:t>
            </a:r>
            <a:r>
              <a:rPr sz="1200" b="0" dirty="0">
                <a:latin typeface="Century Gothic"/>
                <a:cs typeface="Century Gothic"/>
              </a:rPr>
              <a:t>cubic meters per quarterly </a:t>
            </a:r>
            <a:r>
              <a:rPr sz="1200" b="0" spc="-5" dirty="0">
                <a:latin typeface="Century Gothic"/>
                <a:cs typeface="Century Gothic"/>
              </a:rPr>
              <a:t>billing </a:t>
            </a:r>
            <a:r>
              <a:rPr sz="1200" b="0" dirty="0">
                <a:latin typeface="Century Gothic"/>
                <a:cs typeface="Century Gothic"/>
              </a:rPr>
              <a:t>for the current  year (that rate being hereafter </a:t>
            </a:r>
            <a:r>
              <a:rPr sz="1200" b="0" spc="-5" dirty="0">
                <a:latin typeface="Century Gothic"/>
                <a:cs typeface="Century Gothic"/>
              </a:rPr>
              <a:t>called </a:t>
            </a:r>
            <a:r>
              <a:rPr sz="1200" b="0" dirty="0">
                <a:latin typeface="Century Gothic"/>
                <a:cs typeface="Century Gothic"/>
              </a:rPr>
              <a:t>the “Sewer Rate”); </a:t>
            </a:r>
            <a:endParaRPr lang="en-US" sz="1200" b="0" dirty="0">
              <a:latin typeface="Century Gothic"/>
              <a:cs typeface="Century Gothic"/>
            </a:endParaRPr>
          </a:p>
          <a:p>
            <a:pPr marL="2592070" marR="5080">
              <a:lnSpc>
                <a:spcPts val="1430"/>
              </a:lnSpc>
              <a:spcBef>
                <a:spcPts val="55"/>
              </a:spcBef>
            </a:pPr>
            <a:endParaRPr lang="en-US" sz="1200" b="0" dirty="0"/>
          </a:p>
          <a:p>
            <a:pPr marL="2592070" marR="5080">
              <a:lnSpc>
                <a:spcPts val="1430"/>
              </a:lnSpc>
              <a:spcBef>
                <a:spcPts val="55"/>
              </a:spcBef>
            </a:pPr>
            <a:r>
              <a:rPr lang="en-US" dirty="0">
                <a:latin typeface="Century Gothic"/>
                <a:cs typeface="Century Gothic"/>
              </a:rPr>
              <a:t>Solid Waste Uniform Charge</a:t>
            </a:r>
          </a:p>
          <a:p>
            <a:pPr marL="2592070" marR="5080">
              <a:lnSpc>
                <a:spcPts val="1430"/>
              </a:lnSpc>
              <a:spcBef>
                <a:spcPts val="55"/>
              </a:spcBef>
            </a:pPr>
            <a:r>
              <a:rPr lang="en-US" sz="1200" b="0" dirty="0">
                <a:latin typeface="Century Gothic"/>
                <a:cs typeface="Century Gothic"/>
              </a:rPr>
              <a:t>BE IT FURTHER RESOLVED that Council authorizes the levying and collection of a solid waste uniform charge of $50.00 per residential dwelling unit be applied s a solid waste charge for all dwelling units of 3 or less.</a:t>
            </a:r>
          </a:p>
          <a:p>
            <a:pPr marL="2592070" marR="5080">
              <a:lnSpc>
                <a:spcPts val="1430"/>
              </a:lnSpc>
              <a:spcBef>
                <a:spcPts val="55"/>
              </a:spcBef>
            </a:pPr>
            <a:endParaRPr sz="1200" dirty="0">
              <a:latin typeface="Century Gothic"/>
              <a:cs typeface="Century Gothic"/>
            </a:endParaRPr>
          </a:p>
          <a:p>
            <a:pPr marL="2592070" marR="29209">
              <a:lnSpc>
                <a:spcPts val="1430"/>
              </a:lnSpc>
            </a:pPr>
            <a:r>
              <a:rPr lang="en-US" sz="1200" b="0" dirty="0">
                <a:latin typeface="Century Gothic"/>
                <a:cs typeface="Century Gothic"/>
              </a:rPr>
              <a:t>BE IT </a:t>
            </a:r>
            <a:r>
              <a:rPr sz="1200" b="0" dirty="0">
                <a:latin typeface="Century Gothic"/>
                <a:cs typeface="Century Gothic"/>
              </a:rPr>
              <a:t>FURTHER </a:t>
            </a:r>
            <a:r>
              <a:rPr sz="1200" b="0" spc="-5" dirty="0">
                <a:latin typeface="Century Gothic"/>
                <a:cs typeface="Century Gothic"/>
              </a:rPr>
              <a:t>RESOLVED </a:t>
            </a:r>
            <a:r>
              <a:rPr sz="1200" b="0" dirty="0">
                <a:latin typeface="Century Gothic"/>
                <a:cs typeface="Century Gothic"/>
              </a:rPr>
              <a:t>that the payment of rates and taxes set down for  </a:t>
            </a:r>
            <a:r>
              <a:rPr sz="1200" b="0" spc="-5" dirty="0">
                <a:latin typeface="Century Gothic"/>
                <a:cs typeface="Century Gothic"/>
              </a:rPr>
              <a:t>20</a:t>
            </a:r>
            <a:r>
              <a:rPr lang="en-US" sz="1200" b="0" spc="-5" dirty="0">
                <a:latin typeface="Century Gothic"/>
                <a:cs typeface="Century Gothic"/>
              </a:rPr>
              <a:t>24</a:t>
            </a:r>
            <a:r>
              <a:rPr sz="1200" b="0" spc="-5" dirty="0">
                <a:latin typeface="Century Gothic"/>
                <a:cs typeface="Century Gothic"/>
              </a:rPr>
              <a:t>-2</a:t>
            </a:r>
            <a:r>
              <a:rPr lang="en-US" sz="1200" b="0" spc="-5" dirty="0">
                <a:latin typeface="Century Gothic"/>
                <a:cs typeface="Century Gothic"/>
              </a:rPr>
              <a:t>5</a:t>
            </a:r>
            <a:r>
              <a:rPr sz="1200" b="0" spc="-5" dirty="0">
                <a:latin typeface="Century Gothic"/>
                <a:cs typeface="Century Gothic"/>
              </a:rPr>
              <a:t>,</a:t>
            </a:r>
            <a:r>
              <a:rPr sz="1200" b="0" dirty="0">
                <a:latin typeface="Century Gothic"/>
                <a:cs typeface="Century Gothic"/>
              </a:rPr>
              <a:t> </a:t>
            </a:r>
            <a:r>
              <a:rPr sz="1200" b="0" spc="-5" dirty="0">
                <a:latin typeface="Century Gothic"/>
                <a:cs typeface="Century Gothic"/>
              </a:rPr>
              <a:t>as </a:t>
            </a:r>
            <a:r>
              <a:rPr sz="1200" b="0" dirty="0">
                <a:latin typeface="Century Gothic"/>
                <a:cs typeface="Century Gothic"/>
              </a:rPr>
              <a:t>accepted and approved </a:t>
            </a:r>
            <a:r>
              <a:rPr sz="1200" b="0" spc="-5" dirty="0">
                <a:latin typeface="Century Gothic"/>
                <a:cs typeface="Century Gothic"/>
              </a:rPr>
              <a:t>by </a:t>
            </a:r>
            <a:r>
              <a:rPr sz="1200" b="0" dirty="0">
                <a:latin typeface="Century Gothic"/>
                <a:cs typeface="Century Gothic"/>
              </a:rPr>
              <a:t>Council, </a:t>
            </a:r>
            <a:r>
              <a:rPr sz="1200" b="0" spc="-5" dirty="0">
                <a:latin typeface="Century Gothic"/>
                <a:cs typeface="Century Gothic"/>
              </a:rPr>
              <a:t>shall </a:t>
            </a:r>
            <a:r>
              <a:rPr sz="1200" b="0" dirty="0">
                <a:latin typeface="Century Gothic"/>
                <a:cs typeface="Century Gothic"/>
              </a:rPr>
              <a:t>be required to be made  to the Treasurer on or before the </a:t>
            </a:r>
            <a:r>
              <a:rPr lang="en-US" sz="1200" b="0" dirty="0">
                <a:latin typeface="Century Gothic"/>
                <a:cs typeface="Century Gothic"/>
              </a:rPr>
              <a:t>thirty first day of October</a:t>
            </a:r>
            <a:r>
              <a:rPr sz="1200" b="0" dirty="0">
                <a:latin typeface="Century Gothic"/>
                <a:cs typeface="Century Gothic"/>
              </a:rPr>
              <a:t> A.D.,</a:t>
            </a:r>
            <a:r>
              <a:rPr sz="1200" b="0" spc="-10" dirty="0">
                <a:latin typeface="Century Gothic"/>
                <a:cs typeface="Century Gothic"/>
              </a:rPr>
              <a:t> </a:t>
            </a:r>
            <a:r>
              <a:rPr sz="1200" b="0" spc="-5" dirty="0">
                <a:latin typeface="Century Gothic"/>
                <a:cs typeface="Century Gothic"/>
              </a:rPr>
              <a:t>20</a:t>
            </a:r>
            <a:r>
              <a:rPr lang="en-US" sz="1200" b="0" spc="-5" dirty="0">
                <a:latin typeface="Century Gothic"/>
                <a:cs typeface="Century Gothic"/>
              </a:rPr>
              <a:t>24</a:t>
            </a:r>
            <a:r>
              <a:rPr sz="1200" b="0" spc="-5" dirty="0">
                <a:latin typeface="Century Gothic"/>
                <a:cs typeface="Century Gothic"/>
              </a:rPr>
              <a:t>.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id="{53365DC4-F337-4CF9-9BB2-03821CFE96BA}"/>
              </a:ext>
            </a:extLst>
          </p:cNvPr>
          <p:cNvSpPr/>
          <p:nvPr/>
        </p:nvSpPr>
        <p:spPr>
          <a:xfrm>
            <a:off x="2807086" y="5235962"/>
            <a:ext cx="145415" cy="145415"/>
          </a:xfrm>
          <a:custGeom>
            <a:avLst/>
            <a:gdLst/>
            <a:ahLst/>
            <a:cxnLst/>
            <a:rect l="l" t="t" r="r" b="b"/>
            <a:pathLst>
              <a:path w="145414" h="145414">
                <a:moveTo>
                  <a:pt x="72320" y="0"/>
                </a:moveTo>
                <a:lnTo>
                  <a:pt x="0" y="72321"/>
                </a:lnTo>
                <a:lnTo>
                  <a:pt x="72557" y="144882"/>
                </a:lnTo>
                <a:lnTo>
                  <a:pt x="144881" y="72558"/>
                </a:lnTo>
                <a:lnTo>
                  <a:pt x="72320" y="0"/>
                </a:lnTo>
                <a:close/>
              </a:path>
            </a:pathLst>
          </a:custGeom>
          <a:solidFill>
            <a:srgbClr val="43C0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A picture containing outdoor, mountain, city, day&#10;&#10;Description automatically generated">
            <a:extLst>
              <a:ext uri="{FF2B5EF4-FFF2-40B4-BE49-F238E27FC236}">
                <a16:creationId xmlns:a16="http://schemas.microsoft.com/office/drawing/2014/main" id="{38EB544C-C1CB-46F9-94A7-2AFE576931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498271" cy="7772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1236</Words>
  <Application>Microsoft Office PowerPoint</Application>
  <PresentationFormat>Custom</PresentationFormat>
  <Paragraphs>115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Adobe Devanagari</vt:lpstr>
      <vt:lpstr>Arial</vt:lpstr>
      <vt:lpstr>Calibri</vt:lpstr>
      <vt:lpstr>Century Gothic</vt:lpstr>
      <vt:lpstr>Office Theme</vt:lpstr>
      <vt:lpstr>BUDGET</vt:lpstr>
      <vt:lpstr>2023-24 Year in Review</vt:lpstr>
      <vt:lpstr>Financial Realities</vt:lpstr>
      <vt:lpstr>Financial Realities</vt:lpstr>
      <vt:lpstr>2024-25 Capital Budget</vt:lpstr>
      <vt:lpstr>2024-25 Operating Budget</vt:lpstr>
      <vt:lpstr>2024-25 Operating Budget</vt:lpstr>
      <vt:lpstr>TOWN OF TRURO</vt:lpstr>
      <vt:lpstr>TOWN OF TRURO</vt:lpstr>
      <vt:lpstr>TOWN OF TRURO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BudgetPresentation2019.cdr</dc:title>
  <dc:creator>Amanda Bent</dc:creator>
  <cp:lastModifiedBy>Bonnie Coulter</cp:lastModifiedBy>
  <cp:revision>55</cp:revision>
  <cp:lastPrinted>2022-04-06T16:26:47Z</cp:lastPrinted>
  <dcterms:created xsi:type="dcterms:W3CDTF">2020-04-24T18:52:55Z</dcterms:created>
  <dcterms:modified xsi:type="dcterms:W3CDTF">2024-05-08T17:43:03Z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2019-03-27T00:00:00Z</vt:filetime>
  </property>
  <property fmtid="{D5CDD505-2E9C-101B-9397-08002B2CF9AE}" pid="3" name="Creator">
    <vt:lpwstr>CorelDRAW 2017</vt:lpwstr>
  </property>
  <property fmtid="{D5CDD505-2E9C-101B-9397-08002B2CF9AE}" pid="4" name="LastSaved">
    <vt:filetime>2020-04-24T00:00:00Z</vt:filetime>
  </property>
</Properties>
</file>