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58" r:id="rId4"/>
  </p:sldIdLst>
  <p:sldSz cx="10058400" cy="77724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5" autoAdjust="0"/>
  </p:normalViewPr>
  <p:slideViewPr>
    <p:cSldViewPr>
      <p:cViewPr varScale="1">
        <p:scale>
          <a:sx n="92" d="100"/>
          <a:sy n="92" d="100"/>
        </p:scale>
        <p:origin x="189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4531" cy="351443"/>
          </a:xfrm>
          <a:prstGeom prst="rect">
            <a:avLst/>
          </a:prstGeom>
        </p:spPr>
        <p:txBody>
          <a:bodyPr vert="horz" lIns="83744" tIns="41872" rIns="83744" bIns="4187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101" y="0"/>
            <a:ext cx="4034531" cy="351443"/>
          </a:xfrm>
          <a:prstGeom prst="rect">
            <a:avLst/>
          </a:prstGeom>
        </p:spPr>
        <p:txBody>
          <a:bodyPr vert="horz" lIns="83744" tIns="41872" rIns="83744" bIns="41872" rtlCol="0"/>
          <a:lstStyle>
            <a:lvl1pPr algn="r">
              <a:defRPr sz="1100"/>
            </a:lvl1pPr>
          </a:lstStyle>
          <a:p>
            <a:fld id="{9D30D43B-239D-4ABC-9A9B-F17D8045AF09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21025" y="877888"/>
            <a:ext cx="3067050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44" tIns="41872" rIns="83744" bIns="4187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498" y="3379581"/>
            <a:ext cx="7446105" cy="2765632"/>
          </a:xfrm>
          <a:prstGeom prst="rect">
            <a:avLst/>
          </a:prstGeom>
        </p:spPr>
        <p:txBody>
          <a:bodyPr vert="horz" lIns="83744" tIns="41872" rIns="83744" bIns="4187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71658"/>
            <a:ext cx="4034531" cy="351442"/>
          </a:xfrm>
          <a:prstGeom prst="rect">
            <a:avLst/>
          </a:prstGeom>
        </p:spPr>
        <p:txBody>
          <a:bodyPr vert="horz" lIns="83744" tIns="41872" rIns="83744" bIns="4187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101" y="6671658"/>
            <a:ext cx="4034531" cy="351442"/>
          </a:xfrm>
          <a:prstGeom prst="rect">
            <a:avLst/>
          </a:prstGeom>
        </p:spPr>
        <p:txBody>
          <a:bodyPr vert="horz" lIns="83744" tIns="41872" rIns="83744" bIns="41872" rtlCol="0" anchor="b"/>
          <a:lstStyle>
            <a:lvl1pPr algn="r">
              <a:defRPr sz="1100"/>
            </a:lvl1pPr>
          </a:lstStyle>
          <a:p>
            <a:fld id="{F388AB69-2C0D-4C7B-98E8-1B39691FF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91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386" cy="7772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11" y="799703"/>
            <a:ext cx="10058400" cy="1127125"/>
          </a:xfrm>
          <a:custGeom>
            <a:avLst/>
            <a:gdLst/>
            <a:ahLst/>
            <a:cxnLst/>
            <a:rect l="l" t="t" r="r" b="b"/>
            <a:pathLst>
              <a:path w="10058400" h="1127125">
                <a:moveTo>
                  <a:pt x="0" y="0"/>
                </a:moveTo>
                <a:lnTo>
                  <a:pt x="10058397" y="0"/>
                </a:lnTo>
                <a:lnTo>
                  <a:pt x="10058397" y="1126670"/>
                </a:lnTo>
                <a:lnTo>
                  <a:pt x="0" y="1126670"/>
                </a:lnTo>
                <a:lnTo>
                  <a:pt x="0" y="0"/>
                </a:lnTo>
                <a:close/>
              </a:path>
            </a:pathLst>
          </a:custGeom>
          <a:solidFill>
            <a:srgbClr val="536776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45765" y="1609938"/>
            <a:ext cx="1380102" cy="1285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618823" y="1263463"/>
            <a:ext cx="297815" cy="309245"/>
          </a:xfrm>
          <a:custGeom>
            <a:avLst/>
            <a:gdLst/>
            <a:ahLst/>
            <a:cxnLst/>
            <a:rect l="l" t="t" r="r" b="b"/>
            <a:pathLst>
              <a:path w="297814" h="309244">
                <a:moveTo>
                  <a:pt x="151808" y="0"/>
                </a:moveTo>
                <a:lnTo>
                  <a:pt x="151563" y="0"/>
                </a:lnTo>
                <a:lnTo>
                  <a:pt x="99809" y="8532"/>
                </a:lnTo>
                <a:lnTo>
                  <a:pt x="57723" y="31926"/>
                </a:lnTo>
                <a:lnTo>
                  <a:pt x="26357" y="66873"/>
                </a:lnTo>
                <a:lnTo>
                  <a:pt x="6764" y="110066"/>
                </a:lnTo>
                <a:lnTo>
                  <a:pt x="0" y="158198"/>
                </a:lnTo>
                <a:lnTo>
                  <a:pt x="7574" y="207703"/>
                </a:lnTo>
                <a:lnTo>
                  <a:pt x="28546" y="249336"/>
                </a:lnTo>
                <a:lnTo>
                  <a:pt x="60290" y="281300"/>
                </a:lnTo>
                <a:lnTo>
                  <a:pt x="100178" y="301796"/>
                </a:lnTo>
                <a:lnTo>
                  <a:pt x="145583" y="309027"/>
                </a:lnTo>
                <a:lnTo>
                  <a:pt x="193303" y="302036"/>
                </a:lnTo>
                <a:lnTo>
                  <a:pt x="215923" y="291002"/>
                </a:lnTo>
                <a:lnTo>
                  <a:pt x="155905" y="291002"/>
                </a:lnTo>
                <a:lnTo>
                  <a:pt x="111164" y="280174"/>
                </a:lnTo>
                <a:lnTo>
                  <a:pt x="75279" y="249967"/>
                </a:lnTo>
                <a:lnTo>
                  <a:pt x="51421" y="203800"/>
                </a:lnTo>
                <a:lnTo>
                  <a:pt x="42764" y="145091"/>
                </a:lnTo>
                <a:lnTo>
                  <a:pt x="51115" y="88773"/>
                </a:lnTo>
                <a:lnTo>
                  <a:pt x="73199" y="49145"/>
                </a:lnTo>
                <a:lnTo>
                  <a:pt x="104562" y="25724"/>
                </a:lnTo>
                <a:lnTo>
                  <a:pt x="140749" y="18025"/>
                </a:lnTo>
                <a:lnTo>
                  <a:pt x="218068" y="18025"/>
                </a:lnTo>
                <a:lnTo>
                  <a:pt x="195734" y="6885"/>
                </a:lnTo>
                <a:lnTo>
                  <a:pt x="151808" y="0"/>
                </a:lnTo>
                <a:close/>
              </a:path>
              <a:path w="297814" h="309244">
                <a:moveTo>
                  <a:pt x="218068" y="18025"/>
                </a:moveTo>
                <a:lnTo>
                  <a:pt x="141237" y="18025"/>
                </a:lnTo>
                <a:lnTo>
                  <a:pt x="184109" y="27153"/>
                </a:lnTo>
                <a:lnTo>
                  <a:pt x="220113" y="54430"/>
                </a:lnTo>
                <a:lnTo>
                  <a:pt x="244904" y="99695"/>
                </a:lnTo>
                <a:lnTo>
                  <a:pt x="254134" y="162788"/>
                </a:lnTo>
                <a:lnTo>
                  <a:pt x="246021" y="219770"/>
                </a:lnTo>
                <a:lnTo>
                  <a:pt x="224314" y="259738"/>
                </a:lnTo>
                <a:lnTo>
                  <a:pt x="192959" y="283285"/>
                </a:lnTo>
                <a:lnTo>
                  <a:pt x="155905" y="291002"/>
                </a:lnTo>
                <a:lnTo>
                  <a:pt x="215923" y="291002"/>
                </a:lnTo>
                <a:lnTo>
                  <a:pt x="234943" y="281724"/>
                </a:lnTo>
                <a:lnTo>
                  <a:pt x="267904" y="249089"/>
                </a:lnTo>
                <a:lnTo>
                  <a:pt x="289586" y="205124"/>
                </a:lnTo>
                <a:lnTo>
                  <a:pt x="297392" y="150825"/>
                </a:lnTo>
                <a:lnTo>
                  <a:pt x="289447" y="99936"/>
                </a:lnTo>
                <a:lnTo>
                  <a:pt x="267735" y="58131"/>
                </a:lnTo>
                <a:lnTo>
                  <a:pt x="235437" y="26688"/>
                </a:lnTo>
                <a:lnTo>
                  <a:pt x="218068" y="18025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98071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6" y="166968"/>
                </a:moveTo>
                <a:lnTo>
                  <a:pt x="92900" y="166968"/>
                </a:lnTo>
                <a:lnTo>
                  <a:pt x="108804" y="167955"/>
                </a:lnTo>
                <a:lnTo>
                  <a:pt x="119784" y="171063"/>
                </a:lnTo>
                <a:lnTo>
                  <a:pt x="127523" y="176506"/>
                </a:lnTo>
                <a:lnTo>
                  <a:pt x="133703" y="184500"/>
                </a:lnTo>
                <a:lnTo>
                  <a:pt x="144216" y="201745"/>
                </a:lnTo>
                <a:lnTo>
                  <a:pt x="155813" y="220588"/>
                </a:lnTo>
                <a:lnTo>
                  <a:pt x="179830" y="257413"/>
                </a:lnTo>
                <a:lnTo>
                  <a:pt x="212711" y="288332"/>
                </a:lnTo>
                <a:lnTo>
                  <a:pt x="249713" y="297806"/>
                </a:lnTo>
                <a:lnTo>
                  <a:pt x="255445" y="298785"/>
                </a:lnTo>
                <a:lnTo>
                  <a:pt x="267489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7" y="279514"/>
                </a:lnTo>
                <a:lnTo>
                  <a:pt x="218507" y="245986"/>
                </a:lnTo>
                <a:lnTo>
                  <a:pt x="187198" y="202181"/>
                </a:lnTo>
                <a:lnTo>
                  <a:pt x="175722" y="184173"/>
                </a:lnTo>
                <a:lnTo>
                  <a:pt x="165206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4" y="0"/>
                </a:lnTo>
                <a:lnTo>
                  <a:pt x="2374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6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3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61" y="30549"/>
                </a:lnTo>
                <a:lnTo>
                  <a:pt x="170862" y="50794"/>
                </a:lnTo>
                <a:lnTo>
                  <a:pt x="176716" y="81601"/>
                </a:lnTo>
                <a:lnTo>
                  <a:pt x="175158" y="98918"/>
                </a:lnTo>
                <a:lnTo>
                  <a:pt x="150746" y="137721"/>
                </a:lnTo>
                <a:lnTo>
                  <a:pt x="100849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890388" y="1270260"/>
            <a:ext cx="312420" cy="302260"/>
          </a:xfrm>
          <a:custGeom>
            <a:avLst/>
            <a:gdLst/>
            <a:ahLst/>
            <a:cxnLst/>
            <a:rect l="l" t="t" r="r" b="b"/>
            <a:pathLst>
              <a:path w="312419" h="302259">
                <a:moveTo>
                  <a:pt x="115848" y="0"/>
                </a:moveTo>
                <a:lnTo>
                  <a:pt x="0" y="0"/>
                </a:lnTo>
                <a:lnTo>
                  <a:pt x="0" y="13765"/>
                </a:lnTo>
                <a:lnTo>
                  <a:pt x="21927" y="16604"/>
                </a:lnTo>
                <a:lnTo>
                  <a:pt x="34136" y="22469"/>
                </a:lnTo>
                <a:lnTo>
                  <a:pt x="39417" y="34940"/>
                </a:lnTo>
                <a:lnTo>
                  <a:pt x="40557" y="57595"/>
                </a:lnTo>
                <a:lnTo>
                  <a:pt x="40557" y="170820"/>
                </a:lnTo>
                <a:lnTo>
                  <a:pt x="43141" y="207777"/>
                </a:lnTo>
                <a:lnTo>
                  <a:pt x="63332" y="261696"/>
                </a:lnTo>
                <a:lnTo>
                  <a:pt x="96956" y="289917"/>
                </a:lnTo>
                <a:lnTo>
                  <a:pt x="152304" y="301736"/>
                </a:lnTo>
                <a:lnTo>
                  <a:pt x="174566" y="299929"/>
                </a:lnTo>
                <a:lnTo>
                  <a:pt x="196390" y="294282"/>
                </a:lnTo>
                <a:lnTo>
                  <a:pt x="216693" y="284456"/>
                </a:lnTo>
                <a:lnTo>
                  <a:pt x="226711" y="276339"/>
                </a:lnTo>
                <a:lnTo>
                  <a:pt x="162626" y="276339"/>
                </a:lnTo>
                <a:lnTo>
                  <a:pt x="126487" y="269402"/>
                </a:lnTo>
                <a:lnTo>
                  <a:pt x="99142" y="248188"/>
                </a:lnTo>
                <a:lnTo>
                  <a:pt x="81829" y="212088"/>
                </a:lnTo>
                <a:lnTo>
                  <a:pt x="75783" y="160498"/>
                </a:lnTo>
                <a:lnTo>
                  <a:pt x="75783" y="57595"/>
                </a:lnTo>
                <a:lnTo>
                  <a:pt x="76916" y="34628"/>
                </a:lnTo>
                <a:lnTo>
                  <a:pt x="82144" y="22009"/>
                </a:lnTo>
                <a:lnTo>
                  <a:pt x="94207" y="16225"/>
                </a:lnTo>
                <a:lnTo>
                  <a:pt x="115848" y="13765"/>
                </a:lnTo>
                <a:lnTo>
                  <a:pt x="115848" y="0"/>
                </a:lnTo>
                <a:close/>
              </a:path>
              <a:path w="312419" h="302259">
                <a:moveTo>
                  <a:pt x="312386" y="0"/>
                </a:moveTo>
                <a:lnTo>
                  <a:pt x="201049" y="0"/>
                </a:lnTo>
                <a:lnTo>
                  <a:pt x="201049" y="13765"/>
                </a:lnTo>
                <a:lnTo>
                  <a:pt x="221620" y="16233"/>
                </a:lnTo>
                <a:lnTo>
                  <a:pt x="235040" y="20412"/>
                </a:lnTo>
                <a:lnTo>
                  <a:pt x="248524" y="65872"/>
                </a:lnTo>
                <a:lnTo>
                  <a:pt x="249466" y="115685"/>
                </a:lnTo>
                <a:lnTo>
                  <a:pt x="249466" y="145421"/>
                </a:lnTo>
                <a:lnTo>
                  <a:pt x="244837" y="199437"/>
                </a:lnTo>
                <a:lnTo>
                  <a:pt x="229887" y="240711"/>
                </a:lnTo>
                <a:lnTo>
                  <a:pt x="203016" y="267069"/>
                </a:lnTo>
                <a:lnTo>
                  <a:pt x="162626" y="276339"/>
                </a:lnTo>
                <a:lnTo>
                  <a:pt x="226711" y="276339"/>
                </a:lnTo>
                <a:lnTo>
                  <a:pt x="261727" y="219772"/>
                </a:lnTo>
                <a:lnTo>
                  <a:pt x="269459" y="148042"/>
                </a:lnTo>
                <a:lnTo>
                  <a:pt x="269463" y="115685"/>
                </a:lnTo>
                <a:lnTo>
                  <a:pt x="269640" y="87146"/>
                </a:lnTo>
                <a:lnTo>
                  <a:pt x="271835" y="38915"/>
                </a:lnTo>
                <a:lnTo>
                  <a:pt x="312386" y="13765"/>
                </a:lnTo>
                <a:lnTo>
                  <a:pt x="31238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558577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5" y="166968"/>
                </a:moveTo>
                <a:lnTo>
                  <a:pt x="92901" y="166968"/>
                </a:lnTo>
                <a:lnTo>
                  <a:pt x="108805" y="167955"/>
                </a:lnTo>
                <a:lnTo>
                  <a:pt x="119785" y="171063"/>
                </a:lnTo>
                <a:lnTo>
                  <a:pt x="127524" y="176506"/>
                </a:lnTo>
                <a:lnTo>
                  <a:pt x="133704" y="184500"/>
                </a:lnTo>
                <a:lnTo>
                  <a:pt x="144216" y="201745"/>
                </a:lnTo>
                <a:lnTo>
                  <a:pt x="155812" y="220588"/>
                </a:lnTo>
                <a:lnTo>
                  <a:pt x="179826" y="257413"/>
                </a:lnTo>
                <a:lnTo>
                  <a:pt x="212709" y="288332"/>
                </a:lnTo>
                <a:lnTo>
                  <a:pt x="249709" y="297806"/>
                </a:lnTo>
                <a:lnTo>
                  <a:pt x="255449" y="298785"/>
                </a:lnTo>
                <a:lnTo>
                  <a:pt x="267491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8" y="279514"/>
                </a:lnTo>
                <a:lnTo>
                  <a:pt x="218507" y="245986"/>
                </a:lnTo>
                <a:lnTo>
                  <a:pt x="187197" y="202181"/>
                </a:lnTo>
                <a:lnTo>
                  <a:pt x="175721" y="184173"/>
                </a:lnTo>
                <a:lnTo>
                  <a:pt x="165205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6" y="0"/>
                </a:lnTo>
                <a:lnTo>
                  <a:pt x="2376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5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4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59" y="30549"/>
                </a:lnTo>
                <a:lnTo>
                  <a:pt x="170859" y="50794"/>
                </a:lnTo>
                <a:lnTo>
                  <a:pt x="176712" y="81601"/>
                </a:lnTo>
                <a:lnTo>
                  <a:pt x="175155" y="98918"/>
                </a:lnTo>
                <a:lnTo>
                  <a:pt x="150746" y="137721"/>
                </a:lnTo>
                <a:lnTo>
                  <a:pt x="100850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205870" y="1259283"/>
            <a:ext cx="255270" cy="306705"/>
          </a:xfrm>
          <a:custGeom>
            <a:avLst/>
            <a:gdLst/>
            <a:ahLst/>
            <a:cxnLst/>
            <a:rect l="l" t="t" r="r" b="b"/>
            <a:pathLst>
              <a:path w="255269" h="306705">
                <a:moveTo>
                  <a:pt x="144763" y="27612"/>
                </a:moveTo>
                <a:lnTo>
                  <a:pt x="110027" y="27612"/>
                </a:lnTo>
                <a:lnTo>
                  <a:pt x="110027" y="249713"/>
                </a:lnTo>
                <a:lnTo>
                  <a:pt x="108760" y="271287"/>
                </a:lnTo>
                <a:lnTo>
                  <a:pt x="102775" y="283629"/>
                </a:lnTo>
                <a:lnTo>
                  <a:pt x="88803" y="289644"/>
                </a:lnTo>
                <a:lnTo>
                  <a:pt x="63572" y="292233"/>
                </a:lnTo>
                <a:lnTo>
                  <a:pt x="63572" y="306324"/>
                </a:lnTo>
                <a:lnTo>
                  <a:pt x="192524" y="306324"/>
                </a:lnTo>
                <a:lnTo>
                  <a:pt x="192524" y="292233"/>
                </a:lnTo>
                <a:lnTo>
                  <a:pt x="166433" y="289587"/>
                </a:lnTo>
                <a:lnTo>
                  <a:pt x="152085" y="283477"/>
                </a:lnTo>
                <a:lnTo>
                  <a:pt x="146016" y="271115"/>
                </a:lnTo>
                <a:lnTo>
                  <a:pt x="144763" y="249713"/>
                </a:lnTo>
                <a:lnTo>
                  <a:pt x="144763" y="27612"/>
                </a:lnTo>
                <a:close/>
              </a:path>
              <a:path w="255269" h="306705">
                <a:moveTo>
                  <a:pt x="15073" y="0"/>
                </a:moveTo>
                <a:lnTo>
                  <a:pt x="5241" y="0"/>
                </a:lnTo>
                <a:lnTo>
                  <a:pt x="4271" y="19535"/>
                </a:lnTo>
                <a:lnTo>
                  <a:pt x="2794" y="41291"/>
                </a:lnTo>
                <a:lnTo>
                  <a:pt x="1383" y="60542"/>
                </a:lnTo>
                <a:lnTo>
                  <a:pt x="0" y="80859"/>
                </a:lnTo>
                <a:lnTo>
                  <a:pt x="14580" y="80859"/>
                </a:lnTo>
                <a:lnTo>
                  <a:pt x="18255" y="67286"/>
                </a:lnTo>
                <a:lnTo>
                  <a:pt x="21606" y="56253"/>
                </a:lnTo>
                <a:lnTo>
                  <a:pt x="56584" y="28255"/>
                </a:lnTo>
                <a:lnTo>
                  <a:pt x="77990" y="27612"/>
                </a:lnTo>
                <a:lnTo>
                  <a:pt x="251243" y="27612"/>
                </a:lnTo>
                <a:lnTo>
                  <a:pt x="250748" y="17809"/>
                </a:lnTo>
                <a:lnTo>
                  <a:pt x="250603" y="11059"/>
                </a:lnTo>
                <a:lnTo>
                  <a:pt x="40060" y="11059"/>
                </a:lnTo>
                <a:lnTo>
                  <a:pt x="31812" y="10748"/>
                </a:lnTo>
                <a:lnTo>
                  <a:pt x="25384" y="9308"/>
                </a:lnTo>
                <a:lnTo>
                  <a:pt x="20047" y="5978"/>
                </a:lnTo>
                <a:lnTo>
                  <a:pt x="15073" y="0"/>
                </a:lnTo>
                <a:close/>
              </a:path>
              <a:path w="255269" h="306705">
                <a:moveTo>
                  <a:pt x="251243" y="27612"/>
                </a:moveTo>
                <a:lnTo>
                  <a:pt x="179089" y="27612"/>
                </a:lnTo>
                <a:lnTo>
                  <a:pt x="200021" y="28263"/>
                </a:lnTo>
                <a:lnTo>
                  <a:pt x="213141" y="30488"/>
                </a:lnTo>
                <a:lnTo>
                  <a:pt x="236932" y="66602"/>
                </a:lnTo>
                <a:lnTo>
                  <a:pt x="240041" y="80859"/>
                </a:lnTo>
                <a:lnTo>
                  <a:pt x="254952" y="78732"/>
                </a:lnTo>
                <a:lnTo>
                  <a:pt x="253233" y="58895"/>
                </a:lnTo>
                <a:lnTo>
                  <a:pt x="251768" y="38014"/>
                </a:lnTo>
                <a:lnTo>
                  <a:pt x="251243" y="27612"/>
                </a:lnTo>
                <a:close/>
              </a:path>
              <a:path w="255269" h="306705">
                <a:moveTo>
                  <a:pt x="250366" y="0"/>
                </a:moveTo>
                <a:lnTo>
                  <a:pt x="239878" y="0"/>
                </a:lnTo>
                <a:lnTo>
                  <a:pt x="233161" y="8437"/>
                </a:lnTo>
                <a:lnTo>
                  <a:pt x="230454" y="11059"/>
                </a:lnTo>
                <a:lnTo>
                  <a:pt x="250603" y="11059"/>
                </a:lnTo>
                <a:lnTo>
                  <a:pt x="25036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956059" y="1248465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8"/>
                </a:lnTo>
              </a:path>
            </a:pathLst>
          </a:custGeom>
          <a:ln w="79582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672870" y="1350690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9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017597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34920" y="0"/>
                </a:moveTo>
                <a:lnTo>
                  <a:pt x="0" y="0"/>
                </a:lnTo>
                <a:lnTo>
                  <a:pt x="0" y="79592"/>
                </a:lnTo>
                <a:lnTo>
                  <a:pt x="135745" y="79592"/>
                </a:lnTo>
                <a:lnTo>
                  <a:pt x="175028" y="40104"/>
                </a:lnTo>
                <a:lnTo>
                  <a:pt x="134920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76419" y="1633240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4">
                <a:moveTo>
                  <a:pt x="112842" y="0"/>
                </a:moveTo>
                <a:lnTo>
                  <a:pt x="0" y="0"/>
                </a:lnTo>
                <a:lnTo>
                  <a:pt x="0" y="113339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018007" y="1491916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5">
                <a:moveTo>
                  <a:pt x="112842" y="0"/>
                </a:moveTo>
                <a:lnTo>
                  <a:pt x="0" y="0"/>
                </a:lnTo>
                <a:lnTo>
                  <a:pt x="0" y="113338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640598" y="1114567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499010" y="1255892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34861" y="1571887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632639" y="1288700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34961" y="1350882"/>
            <a:ext cx="159385" cy="158750"/>
          </a:xfrm>
          <a:custGeom>
            <a:avLst/>
            <a:gdLst/>
            <a:ahLst/>
            <a:cxnLst/>
            <a:rect l="l" t="t" r="r" b="b"/>
            <a:pathLst>
              <a:path w="159384" h="158750">
                <a:moveTo>
                  <a:pt x="0" y="0"/>
                </a:moveTo>
                <a:lnTo>
                  <a:pt x="159105" y="0"/>
                </a:lnTo>
                <a:lnTo>
                  <a:pt x="159105" y="158583"/>
                </a:lnTo>
                <a:lnTo>
                  <a:pt x="0" y="158583"/>
                </a:lnTo>
                <a:lnTo>
                  <a:pt x="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017597" y="1256242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2"/>
                </a:lnTo>
                <a:lnTo>
                  <a:pt x="113338" y="112842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436302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75025" y="0"/>
                </a:moveTo>
                <a:lnTo>
                  <a:pt x="40104" y="0"/>
                </a:lnTo>
                <a:lnTo>
                  <a:pt x="0" y="40104"/>
                </a:lnTo>
                <a:lnTo>
                  <a:pt x="39283" y="79592"/>
                </a:lnTo>
                <a:lnTo>
                  <a:pt x="175025" y="79592"/>
                </a:lnTo>
                <a:lnTo>
                  <a:pt x="17502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774665" y="1633449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60">
                <a:moveTo>
                  <a:pt x="79595" y="0"/>
                </a:moveTo>
                <a:lnTo>
                  <a:pt x="0" y="0"/>
                </a:lnTo>
                <a:lnTo>
                  <a:pt x="0" y="135741"/>
                </a:lnTo>
                <a:lnTo>
                  <a:pt x="39488" y="175025"/>
                </a:lnTo>
                <a:lnTo>
                  <a:pt x="79595" y="134920"/>
                </a:lnTo>
                <a:lnTo>
                  <a:pt x="7959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774665" y="1052154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59">
                <a:moveTo>
                  <a:pt x="39488" y="0"/>
                </a:moveTo>
                <a:lnTo>
                  <a:pt x="0" y="39279"/>
                </a:lnTo>
                <a:lnTo>
                  <a:pt x="0" y="175025"/>
                </a:lnTo>
                <a:lnTo>
                  <a:pt x="79595" y="175025"/>
                </a:lnTo>
                <a:lnTo>
                  <a:pt x="79595" y="40104"/>
                </a:lnTo>
                <a:lnTo>
                  <a:pt x="39488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76272" y="111464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5"/>
                </a:lnTo>
                <a:lnTo>
                  <a:pt x="113338" y="112845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498924" y="149205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4" y="0"/>
                </a:moveTo>
                <a:lnTo>
                  <a:pt x="0" y="0"/>
                </a:lnTo>
                <a:lnTo>
                  <a:pt x="113334" y="112845"/>
                </a:lnTo>
                <a:lnTo>
                  <a:pt x="113334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640248" y="1633651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6" y="0"/>
                </a:moveTo>
                <a:lnTo>
                  <a:pt x="0" y="0"/>
                </a:lnTo>
                <a:lnTo>
                  <a:pt x="113336" y="112840"/>
                </a:lnTo>
                <a:lnTo>
                  <a:pt x="11333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982668" y="1577285"/>
            <a:ext cx="0" cy="6195060"/>
          </a:xfrm>
          <a:custGeom>
            <a:avLst/>
            <a:gdLst/>
            <a:ahLst/>
            <a:cxnLst/>
            <a:rect l="l" t="t" r="r" b="b"/>
            <a:pathLst>
              <a:path h="6195059">
                <a:moveTo>
                  <a:pt x="0" y="0"/>
                </a:moveTo>
                <a:lnTo>
                  <a:pt x="0" y="6194606"/>
                </a:lnTo>
              </a:path>
            </a:pathLst>
          </a:custGeom>
          <a:ln w="12701">
            <a:solidFill>
              <a:srgbClr val="43C0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1875" y="694794"/>
            <a:ext cx="2755265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dge over a river&#10;&#10;Description automatically generated">
            <a:extLst>
              <a:ext uri="{FF2B5EF4-FFF2-40B4-BE49-F238E27FC236}">
                <a16:creationId xmlns:a16="http://schemas.microsoft.com/office/drawing/2014/main" id="{BC94DFF1-B3CB-ADAA-45D3-17D1A2BBDF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7"/>
          <a:stretch/>
        </p:blipFill>
        <p:spPr>
          <a:xfrm>
            <a:off x="0" y="1"/>
            <a:ext cx="10058400" cy="7772400"/>
          </a:xfrm>
          <a:prstGeom prst="rect">
            <a:avLst/>
          </a:prstGeom>
        </p:spPr>
      </p:pic>
      <p:sp>
        <p:nvSpPr>
          <p:cNvPr id="5" name="object 10">
            <a:extLst>
              <a:ext uri="{FF2B5EF4-FFF2-40B4-BE49-F238E27FC236}">
                <a16:creationId xmlns:a16="http://schemas.microsoft.com/office/drawing/2014/main" id="{72CBF7A0-6D0C-4F5A-2A17-4D50BD5FB8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0600" y="5562600"/>
            <a:ext cx="429584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EFEFE"/>
                </a:solidFill>
                <a:latin typeface="Adobe Devanagari"/>
                <a:cs typeface="Adobe Devanagari"/>
              </a:rPr>
              <a:t>GENERAL </a:t>
            </a:r>
            <a:r>
              <a:rPr lang="en-US" sz="2400" spc="-15" dirty="0">
                <a:solidFill>
                  <a:srgbClr val="FEFEFE"/>
                </a:solidFill>
                <a:latin typeface="Adobe Devanagari"/>
                <a:cs typeface="Adobe Devanagari"/>
              </a:rPr>
              <a:t>CAPITAL</a:t>
            </a:r>
            <a:r>
              <a:rPr sz="2400" spc="-9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2400" dirty="0">
                <a:solidFill>
                  <a:srgbClr val="FEFEFE"/>
                </a:solidFill>
                <a:latin typeface="Adobe Devanagari"/>
                <a:cs typeface="Adobe Devanagari"/>
              </a:rPr>
              <a:t>BUDGET</a:t>
            </a:r>
            <a:endParaRPr sz="2400" dirty="0">
              <a:latin typeface="Adobe Devanagari"/>
              <a:cs typeface="Adobe Devanagari"/>
            </a:endParaRP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51186776-5008-9FF1-AB6A-05E13B1BE114}"/>
              </a:ext>
            </a:extLst>
          </p:cNvPr>
          <p:cNvSpPr txBox="1"/>
          <p:nvPr/>
        </p:nvSpPr>
        <p:spPr>
          <a:xfrm>
            <a:off x="958921" y="5852423"/>
            <a:ext cx="206057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700" dirty="0">
                <a:solidFill>
                  <a:srgbClr val="43C0E7"/>
                </a:solidFill>
                <a:latin typeface="Century Gothic"/>
                <a:cs typeface="Century Gothic"/>
              </a:rPr>
              <a:t>2024/25</a:t>
            </a:r>
            <a:endParaRPr sz="37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63528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4742" y="672943"/>
            <a:ext cx="7833359" cy="904875"/>
          </a:xfrm>
          <a:custGeom>
            <a:avLst/>
            <a:gdLst/>
            <a:ahLst/>
            <a:cxnLst/>
            <a:rect l="l" t="t" r="r" b="b"/>
            <a:pathLst>
              <a:path w="7833359" h="904875">
                <a:moveTo>
                  <a:pt x="7832872" y="0"/>
                </a:moveTo>
                <a:lnTo>
                  <a:pt x="4495" y="0"/>
                </a:lnTo>
                <a:lnTo>
                  <a:pt x="0" y="904341"/>
                </a:lnTo>
                <a:lnTo>
                  <a:pt x="7832872" y="9043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14552" y="787058"/>
            <a:ext cx="4507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EFEFE"/>
                </a:solidFill>
                <a:latin typeface="Adobe Devanagari"/>
                <a:cs typeface="Adobe Devanagari"/>
              </a:rPr>
              <a:t>GENERAL </a:t>
            </a:r>
            <a:r>
              <a:rPr sz="1800" spc="-20" dirty="0">
                <a:solidFill>
                  <a:srgbClr val="FEFEFE"/>
                </a:solidFill>
                <a:latin typeface="Adobe Devanagari"/>
                <a:cs typeface="Adobe Devanagari"/>
              </a:rPr>
              <a:t>CAPITAL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dirty="0">
                <a:solidFill>
                  <a:srgbClr val="FEFEFE"/>
                </a:solidFill>
                <a:latin typeface="Adobe Devanagari"/>
                <a:cs typeface="Adobe Devanagari"/>
              </a:rPr>
              <a:t>BUDGET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206057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Revenue</a:t>
            </a:r>
            <a:endParaRPr sz="3700">
              <a:latin typeface="Century Gothic"/>
              <a:cs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163D1-CA19-491E-AD33-A027DBB11AA6}"/>
              </a:ext>
            </a:extLst>
          </p:cNvPr>
          <p:cNvSpPr txBox="1"/>
          <p:nvPr/>
        </p:nvSpPr>
        <p:spPr>
          <a:xfrm>
            <a:off x="2971800" y="2438400"/>
            <a:ext cx="1803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</a:p>
        </p:txBody>
      </p:sp>
      <p:pic>
        <p:nvPicPr>
          <p:cNvPr id="8" name="Picture 7" descr="A picture containing tree, outdoor, plant, forest&#10;&#10;Description automatically generated">
            <a:extLst>
              <a:ext uri="{FF2B5EF4-FFF2-40B4-BE49-F238E27FC236}">
                <a16:creationId xmlns:a16="http://schemas.microsoft.com/office/drawing/2014/main" id="{428C01D3-1DBF-8E76-9B95-A53B333888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514600" cy="7772400"/>
          </a:xfrm>
          <a:prstGeom prst="rect">
            <a:avLst/>
          </a:prstGeom>
        </p:spPr>
      </p:pic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18A9D709-C2A5-878E-99FB-033A55B55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02877"/>
              </p:ext>
            </p:extLst>
          </p:nvPr>
        </p:nvGraphicFramePr>
        <p:xfrm>
          <a:off x="4495800" y="1963407"/>
          <a:ext cx="5029200" cy="49150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25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267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b="1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 b="1" dirty="0">
                        <a:latin typeface="Times New Roman"/>
                        <a:cs typeface="Times New Roman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Gas Tax Reserve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b="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 b="0" dirty="0">
                        <a:latin typeface="Times New Roman"/>
                        <a:cs typeface="Times New Roman"/>
                      </a:endParaRPr>
                    </a:p>
                    <a:p>
                      <a:pPr marL="321945">
                        <a:lnSpc>
                          <a:spcPct val="100000"/>
                        </a:lnSpc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1,011,350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Sustainable Growth Fund</a:t>
                      </a: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Road Preservation Tax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675,000</a:t>
                      </a:r>
                    </a:p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dirty="0">
                          <a:latin typeface="Century Gothic"/>
                          <a:cs typeface="Century Gothic"/>
                        </a:rPr>
                        <a:t>   468,950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Long Term Debt (Vehicle Purchases)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1,404,500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Long Term Debt (Refrigeration Plant – Stadium)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2,000,000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Capital Reserve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5,658,571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Federal and Provincial Funding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3,863,800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Federal and Provincial Funding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(For TAAC &amp; Argus Drive Ball Field)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5,866,000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Town of Truro Financial Contribution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(To TAAC Project)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560,000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Community Fundraising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endParaRPr lang="en-US"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25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(For TAAC &amp; Ball Field)</a:t>
                      </a:r>
                      <a:endParaRPr sz="12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0" u="sng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3,454,946</a:t>
                      </a:r>
                      <a:endParaRPr sz="1200" b="0" u="sng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0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TOTAL CAPITAL FUNDING</a:t>
                      </a:r>
                      <a:endParaRPr lang="en-US"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en-US" sz="1200" b="1" u="none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24,963,117</a:t>
                      </a:r>
                    </a:p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endParaRPr lang="en-US" sz="1200" b="1" u="sng" spc="-5" dirty="0">
                        <a:solidFill>
                          <a:srgbClr val="373435"/>
                        </a:solidFill>
                        <a:latin typeface="Century Gothic"/>
                        <a:cs typeface="Century Gothic"/>
                      </a:endParaRPr>
                    </a:p>
                    <a:p>
                      <a:pPr marL="3219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endParaRPr sz="1200" b="1" u="sng" dirty="0">
                        <a:latin typeface="Century Gothic"/>
                        <a:cs typeface="Century Gothic"/>
                      </a:endParaRPr>
                    </a:p>
                  </a:txBody>
                  <a:tcPr marL="0" marR="0" marT="7175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980884" y="6324600"/>
            <a:ext cx="506256" cy="1184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19901" y="716414"/>
            <a:ext cx="7833359" cy="904875"/>
          </a:xfrm>
          <a:custGeom>
            <a:avLst/>
            <a:gdLst/>
            <a:ahLst/>
            <a:cxnLst/>
            <a:rect l="l" t="t" r="r" b="b"/>
            <a:pathLst>
              <a:path w="7833359" h="904875">
                <a:moveTo>
                  <a:pt x="7832872" y="0"/>
                </a:moveTo>
                <a:lnTo>
                  <a:pt x="4495" y="0"/>
                </a:lnTo>
                <a:lnTo>
                  <a:pt x="0" y="904341"/>
                </a:lnTo>
                <a:lnTo>
                  <a:pt x="7832872" y="9043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14552" y="765438"/>
            <a:ext cx="42785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GENERAL </a:t>
            </a:r>
            <a:r>
              <a:rPr spc="-20" dirty="0"/>
              <a:t>CAPITAL</a:t>
            </a:r>
            <a:r>
              <a:rPr spc="-70" dirty="0"/>
              <a:t> </a:t>
            </a:r>
            <a:r>
              <a:rPr dirty="0"/>
              <a:t>BUDGET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14552" y="893909"/>
            <a:ext cx="290639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Expenditures</a:t>
            </a:r>
            <a:endParaRPr sz="37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23634" y="4157139"/>
            <a:ext cx="744166" cy="5565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">
              <a:lnSpc>
                <a:spcPts val="1435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28575">
              <a:spcBef>
                <a:spcPts val="100"/>
              </a:spcBef>
            </a:pP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                                                                                        </a:t>
            </a:r>
          </a:p>
          <a:p>
            <a:pPr marL="29209">
              <a:lnSpc>
                <a:spcPts val="1435"/>
              </a:lnSpc>
            </a:pP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62437" y="5679293"/>
            <a:ext cx="627432" cy="4624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300000"/>
              </a:lnSpc>
              <a:spcBef>
                <a:spcPts val="100"/>
              </a:spcBef>
            </a:pP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  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34400" y="5830949"/>
            <a:ext cx="817780" cy="1184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37212" y="6401735"/>
            <a:ext cx="1365110" cy="1165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ts val="6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ts val="6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200" b="1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25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       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083D31-906E-435D-A8C1-A7FBF3591620}"/>
              </a:ext>
            </a:extLst>
          </p:cNvPr>
          <p:cNvSpPr txBox="1"/>
          <p:nvPr/>
        </p:nvSpPr>
        <p:spPr>
          <a:xfrm>
            <a:off x="2731875" y="2819400"/>
            <a:ext cx="161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pic>
        <p:nvPicPr>
          <p:cNvPr id="14" name="Picture 13" descr="A picture containing text, outdoor, tree, building&#10;&#10;Description automatically generated">
            <a:extLst>
              <a:ext uri="{FF2B5EF4-FFF2-40B4-BE49-F238E27FC236}">
                <a16:creationId xmlns:a16="http://schemas.microsoft.com/office/drawing/2014/main" id="{39067146-2CBB-3556-976F-67A35C17E1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" y="0"/>
            <a:ext cx="2514234" cy="7772400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3DA9F191-789A-6176-9310-DD32304F62D7}"/>
              </a:ext>
            </a:extLst>
          </p:cNvPr>
          <p:cNvSpPr txBox="1"/>
          <p:nvPr/>
        </p:nvSpPr>
        <p:spPr>
          <a:xfrm>
            <a:off x="4038600" y="1726142"/>
            <a:ext cx="4156997" cy="5893858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821690">
              <a:lnSpc>
                <a:spcPct val="101000"/>
              </a:lnSpc>
              <a:spcBef>
                <a:spcPts val="85"/>
              </a:spcBef>
            </a:pPr>
            <a:r>
              <a:rPr lang="en-US" sz="12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Public Works</a:t>
            </a:r>
            <a:endParaRPr sz="1200" dirty="0">
              <a:latin typeface="Century Gothic"/>
              <a:cs typeface="Century Gothic"/>
            </a:endParaRPr>
          </a:p>
          <a:p>
            <a:pPr marL="12700" marR="1541780">
              <a:lnSpc>
                <a:spcPts val="1190"/>
              </a:lnSpc>
              <a:spcBef>
                <a:spcPts val="5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Street paving, Sidewalks &amp; Curbing</a:t>
            </a:r>
          </a:p>
          <a:p>
            <a:pPr marL="12700" marR="1541780">
              <a:lnSpc>
                <a:spcPts val="1190"/>
              </a:lnSpc>
              <a:spcBef>
                <a:spcPts val="5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Storm Sewer Upgrades</a:t>
            </a:r>
            <a:endParaRPr sz="1000" dirty="0">
              <a:latin typeface="Century Gothic"/>
              <a:cs typeface="Century Gothic"/>
            </a:endParaRPr>
          </a:p>
          <a:p>
            <a:pPr marL="12700">
              <a:lnSpc>
                <a:spcPts val="115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Traffic Management</a:t>
            </a:r>
          </a:p>
          <a:p>
            <a:pPr marL="12700">
              <a:lnSpc>
                <a:spcPts val="115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Hydrovac, Sweeper, Plow Truck</a:t>
            </a:r>
          </a:p>
          <a:p>
            <a:pPr marL="12700">
              <a:lnSpc>
                <a:spcPts val="115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Willow St., McClure’s Mills Rd. Roundabout</a:t>
            </a:r>
          </a:p>
          <a:p>
            <a:pPr marL="12700">
              <a:lnSpc>
                <a:spcPts val="115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Equipment</a:t>
            </a:r>
          </a:p>
          <a:p>
            <a:pPr marL="12700">
              <a:lnSpc>
                <a:spcPts val="115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Green Energy Solar Project</a:t>
            </a:r>
            <a:endParaRPr sz="1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 dirty="0">
              <a:latin typeface="Century Gothic"/>
              <a:cs typeface="Century Gothic"/>
            </a:endParaRPr>
          </a:p>
          <a:p>
            <a:pPr marL="12700">
              <a:lnSpc>
                <a:spcPts val="1440"/>
              </a:lnSpc>
            </a:pPr>
            <a:r>
              <a:rPr lang="en-US" sz="12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Facility Upgrades</a:t>
            </a:r>
            <a:endParaRPr sz="1200" dirty="0">
              <a:latin typeface="Century Gothic"/>
              <a:cs typeface="Century Gothic"/>
            </a:endParaRPr>
          </a:p>
          <a:p>
            <a:pPr marL="12700" marR="1951989">
              <a:lnSpc>
                <a:spcPts val="1190"/>
              </a:lnSpc>
              <a:spcBef>
                <a:spcPts val="45"/>
              </a:spcBef>
            </a:pPr>
            <a:r>
              <a:rPr lang="en-US" sz="1050" dirty="0">
                <a:solidFill>
                  <a:srgbClr val="373435"/>
                </a:solidFill>
                <a:latin typeface="Century Gothic"/>
                <a:cs typeface="Century Gothic"/>
              </a:rPr>
              <a:t>Town Owned Facilities</a:t>
            </a:r>
          </a:p>
          <a:p>
            <a:pPr marL="12700" marR="1951989">
              <a:lnSpc>
                <a:spcPts val="1190"/>
              </a:lnSpc>
              <a:spcBef>
                <a:spcPts val="45"/>
              </a:spcBef>
            </a:pPr>
            <a:r>
              <a:rPr lang="en-US" sz="1050" dirty="0">
                <a:solidFill>
                  <a:srgbClr val="373435"/>
                </a:solidFill>
                <a:latin typeface="Century Gothic"/>
                <a:cs typeface="Century Gothic"/>
              </a:rPr>
              <a:t>Rath Eastlink Community Centre </a:t>
            </a:r>
          </a:p>
          <a:p>
            <a:pPr marL="12700">
              <a:lnSpc>
                <a:spcPts val="1440"/>
              </a:lnSpc>
              <a:spcBef>
                <a:spcPts val="1470"/>
              </a:spcBef>
            </a:pPr>
            <a:r>
              <a:rPr lang="en-US" sz="12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Parks, Recreation &amp; Culture</a:t>
            </a:r>
            <a:endParaRPr sz="1200" dirty="0">
              <a:latin typeface="Century Gothic"/>
              <a:cs typeface="Century Gothic"/>
            </a:endParaRPr>
          </a:p>
          <a:p>
            <a:pPr marL="12700">
              <a:lnSpc>
                <a:spcPts val="1200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Vehicles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TAAC Revitalization Project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Equipment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Victoria Park Pool – Geotechnical Repair Rock Wall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Railyard Washrooms, Trails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latin typeface="Century Gothic"/>
                <a:cs typeface="Century Gothic"/>
              </a:rPr>
              <a:t>Stadium Upgrades</a:t>
            </a:r>
          </a:p>
          <a:p>
            <a:pPr marL="12700">
              <a:lnSpc>
                <a:spcPts val="1200"/>
              </a:lnSpc>
            </a:pPr>
            <a:r>
              <a:rPr lang="en-US" sz="1000" dirty="0">
                <a:latin typeface="Century Gothic"/>
                <a:cs typeface="Century Gothic"/>
              </a:rPr>
              <a:t>Civic Square</a:t>
            </a:r>
            <a:endParaRPr sz="1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en-US" sz="950" dirty="0">
              <a:latin typeface="Century Gothic"/>
              <a:cs typeface="Century Gothic"/>
            </a:endParaRPr>
          </a:p>
          <a:p>
            <a:pPr marL="12700">
              <a:lnSpc>
                <a:spcPts val="1440"/>
              </a:lnSpc>
              <a:spcBef>
                <a:spcPts val="5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Information Technology</a:t>
            </a:r>
            <a:endParaRPr lang="en-US" sz="1200" dirty="0">
              <a:latin typeface="Century Gothic"/>
              <a:cs typeface="Century Gothic"/>
            </a:endParaRPr>
          </a:p>
          <a:p>
            <a:pPr marL="12700">
              <a:lnSpc>
                <a:spcPts val="119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Equipment Replacement</a:t>
            </a:r>
          </a:p>
          <a:p>
            <a:pPr marL="12700">
              <a:lnSpc>
                <a:spcPts val="1195"/>
              </a:lnSpc>
            </a:pPr>
            <a:endParaRPr lang="en-US" sz="1000" dirty="0">
              <a:latin typeface="Century Gothic"/>
              <a:cs typeface="Century Gothic"/>
            </a:endParaRPr>
          </a:p>
          <a:p>
            <a:pPr marL="12700">
              <a:lnSpc>
                <a:spcPts val="1195"/>
              </a:lnSpc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Consultant Studies</a:t>
            </a:r>
          </a:p>
          <a:p>
            <a:pPr marL="12700">
              <a:lnSpc>
                <a:spcPts val="1195"/>
              </a:lnSpc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(Public Transit, AT, Regional Tourism, GHG)</a:t>
            </a:r>
          </a:p>
          <a:p>
            <a:pPr marL="12700">
              <a:lnSpc>
                <a:spcPts val="1195"/>
              </a:lnSpc>
            </a:pPr>
            <a:endParaRPr lang="en-US" sz="1200" dirty="0">
              <a:latin typeface="Century Gothic"/>
              <a:cs typeface="Century Gothic"/>
            </a:endParaRPr>
          </a:p>
          <a:p>
            <a:pPr marL="12700">
              <a:lnSpc>
                <a:spcPts val="1195"/>
              </a:lnSpc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Fire</a:t>
            </a:r>
            <a:endParaRPr sz="1200" dirty="0">
              <a:latin typeface="Century Gothic"/>
              <a:cs typeface="Century Gothic"/>
            </a:endParaRPr>
          </a:p>
          <a:p>
            <a:pPr marL="12700" marR="74295">
              <a:lnSpc>
                <a:spcPts val="1190"/>
              </a:lnSpc>
              <a:spcBef>
                <a:spcPts val="4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Equipment</a:t>
            </a:r>
          </a:p>
          <a:p>
            <a:pPr marL="12700" marR="74295">
              <a:lnSpc>
                <a:spcPts val="1190"/>
              </a:lnSpc>
              <a:spcBef>
                <a:spcPts val="4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Kitchen Renovations</a:t>
            </a:r>
          </a:p>
          <a:p>
            <a:pPr marL="12700" marR="74295">
              <a:lnSpc>
                <a:spcPts val="1190"/>
              </a:lnSpc>
              <a:spcBef>
                <a:spcPts val="40"/>
              </a:spcBef>
            </a:pPr>
            <a:endParaRPr lang="en-US" sz="10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ts val="1195"/>
              </a:lnSpc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Police</a:t>
            </a:r>
            <a:endParaRPr lang="en-US" sz="1200" dirty="0">
              <a:latin typeface="Century Gothic"/>
              <a:cs typeface="Century Gothic"/>
            </a:endParaRPr>
          </a:p>
          <a:p>
            <a:pPr marL="12700" marR="74295">
              <a:lnSpc>
                <a:spcPts val="1190"/>
              </a:lnSpc>
              <a:spcBef>
                <a:spcPts val="4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Equipment</a:t>
            </a:r>
          </a:p>
          <a:p>
            <a:pPr marL="12700" marR="74295">
              <a:lnSpc>
                <a:spcPts val="1190"/>
              </a:lnSpc>
              <a:spcBef>
                <a:spcPts val="40"/>
              </a:spcBef>
            </a:pPr>
            <a:r>
              <a:rPr lang="en-US" sz="1000" dirty="0">
                <a:solidFill>
                  <a:srgbClr val="373435"/>
                </a:solidFill>
                <a:latin typeface="Century Gothic"/>
                <a:cs typeface="Century Gothic"/>
              </a:rPr>
              <a:t>Vehicles</a:t>
            </a:r>
            <a:endParaRPr lang="en-US" sz="10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TOTAL</a:t>
            </a:r>
            <a:r>
              <a:rPr lang="en-US" sz="12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EXPENSES                                                 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C8B528BB-F842-D34C-C2E3-9EF6A3EDCBFB}"/>
              </a:ext>
            </a:extLst>
          </p:cNvPr>
          <p:cNvSpPr txBox="1"/>
          <p:nvPr/>
        </p:nvSpPr>
        <p:spPr>
          <a:xfrm>
            <a:off x="8186461" y="1905000"/>
            <a:ext cx="1103408" cy="12131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2,655,300</a:t>
            </a:r>
            <a:endParaRPr sz="1100" dirty="0">
              <a:latin typeface="Century Gothic"/>
              <a:cs typeface="Century Gothic"/>
            </a:endParaRP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     150,000</a:t>
            </a: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580,000</a:t>
            </a: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  1,404,500</a:t>
            </a: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2,930,000</a:t>
            </a: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635,000</a:t>
            </a:r>
          </a:p>
          <a:p>
            <a:pPr marL="12700" algn="r">
              <a:lnSpc>
                <a:spcPct val="100000"/>
              </a:lnSpc>
              <a:spcBef>
                <a:spcPts val="15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200,000</a:t>
            </a:r>
          </a:p>
        </p:txBody>
      </p:sp>
      <p:sp>
        <p:nvSpPr>
          <p:cNvPr id="26" name="object 3">
            <a:extLst>
              <a:ext uri="{FF2B5EF4-FFF2-40B4-BE49-F238E27FC236}">
                <a16:creationId xmlns:a16="http://schemas.microsoft.com/office/drawing/2014/main" id="{D23A63A7-7EF3-A88E-6023-8298A997E927}"/>
              </a:ext>
            </a:extLst>
          </p:cNvPr>
          <p:cNvSpPr txBox="1"/>
          <p:nvPr/>
        </p:nvSpPr>
        <p:spPr>
          <a:xfrm>
            <a:off x="8195597" y="3276600"/>
            <a:ext cx="1103408" cy="3795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400,000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330,000</a:t>
            </a: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A7BBA207-9FD2-4B1D-9143-62F258C4809A}"/>
              </a:ext>
            </a:extLst>
          </p:cNvPr>
          <p:cNvSpPr txBox="1"/>
          <p:nvPr/>
        </p:nvSpPr>
        <p:spPr>
          <a:xfrm>
            <a:off x="8186461" y="3886200"/>
            <a:ext cx="1103408" cy="12900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185,000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9,657,194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223,752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235,000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285,000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3,500,000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25,000</a:t>
            </a:r>
          </a:p>
        </p:txBody>
      </p:sp>
      <p:sp>
        <p:nvSpPr>
          <p:cNvPr id="28" name="object 3">
            <a:extLst>
              <a:ext uri="{FF2B5EF4-FFF2-40B4-BE49-F238E27FC236}">
                <a16:creationId xmlns:a16="http://schemas.microsoft.com/office/drawing/2014/main" id="{F8FA270D-2093-D452-CCB2-AB87C3C903E1}"/>
              </a:ext>
            </a:extLst>
          </p:cNvPr>
          <p:cNvSpPr txBox="1"/>
          <p:nvPr/>
        </p:nvSpPr>
        <p:spPr>
          <a:xfrm>
            <a:off x="8192646" y="5334000"/>
            <a:ext cx="110340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 3</a:t>
            </a: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69,445</a:t>
            </a: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3C575A4B-EE99-8233-5903-897751490EBA}"/>
              </a:ext>
            </a:extLst>
          </p:cNvPr>
          <p:cNvSpPr txBox="1"/>
          <p:nvPr/>
        </p:nvSpPr>
        <p:spPr>
          <a:xfrm>
            <a:off x="8192992" y="5822310"/>
            <a:ext cx="1103408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462,500</a:t>
            </a:r>
          </a:p>
        </p:txBody>
      </p:sp>
      <p:sp>
        <p:nvSpPr>
          <p:cNvPr id="30" name="object 3">
            <a:extLst>
              <a:ext uri="{FF2B5EF4-FFF2-40B4-BE49-F238E27FC236}">
                <a16:creationId xmlns:a16="http://schemas.microsoft.com/office/drawing/2014/main" id="{CADF54DA-075B-8AE9-0948-6C483AE753AA}"/>
              </a:ext>
            </a:extLst>
          </p:cNvPr>
          <p:cNvSpPr txBox="1"/>
          <p:nvPr/>
        </p:nvSpPr>
        <p:spPr>
          <a:xfrm>
            <a:off x="8192992" y="6255145"/>
            <a:ext cx="1103408" cy="3642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85,000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15,000</a:t>
            </a:r>
          </a:p>
        </p:txBody>
      </p:sp>
      <p:sp>
        <p:nvSpPr>
          <p:cNvPr id="32" name="object 3">
            <a:extLst>
              <a:ext uri="{FF2B5EF4-FFF2-40B4-BE49-F238E27FC236}">
                <a16:creationId xmlns:a16="http://schemas.microsoft.com/office/drawing/2014/main" id="{2F5D0FC7-73A1-BE46-BF5C-9F7BA2CC2801}"/>
              </a:ext>
            </a:extLst>
          </p:cNvPr>
          <p:cNvSpPr txBox="1"/>
          <p:nvPr/>
        </p:nvSpPr>
        <p:spPr>
          <a:xfrm>
            <a:off x="8186461" y="7380442"/>
            <a:ext cx="110340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200" b="1" dirty="0">
                <a:solidFill>
                  <a:srgbClr val="373435"/>
                </a:solidFill>
                <a:latin typeface="Century Gothic"/>
                <a:cs typeface="Century Gothic"/>
              </a:rPr>
              <a:t>24,963,117</a:t>
            </a: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82A99121-A20B-7777-4FCA-AC760CCA8E16}"/>
              </a:ext>
            </a:extLst>
          </p:cNvPr>
          <p:cNvSpPr txBox="1"/>
          <p:nvPr/>
        </p:nvSpPr>
        <p:spPr>
          <a:xfrm>
            <a:off x="8192992" y="6801017"/>
            <a:ext cx="1103408" cy="3642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386,426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b="1" dirty="0">
                <a:solidFill>
                  <a:srgbClr val="373435"/>
                </a:solidFill>
                <a:latin typeface="Century Gothic"/>
                <a:cs typeface="Century Gothic"/>
              </a:rPr>
              <a:t>125,000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221</Words>
  <Application>Microsoft Office PowerPoint</Application>
  <PresentationFormat>Custom</PresentationFormat>
  <Paragraphs>115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Devanagari</vt:lpstr>
      <vt:lpstr>Calibri</vt:lpstr>
      <vt:lpstr>Century Gothic</vt:lpstr>
      <vt:lpstr>Times New Roman</vt:lpstr>
      <vt:lpstr>Office Theme</vt:lpstr>
      <vt:lpstr>GENERAL CAPITAL BUDGET</vt:lpstr>
      <vt:lpstr>Revenue</vt:lpstr>
      <vt:lpstr>GENERAL CAPITAL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CapitalBudget.cdr</dc:title>
  <dc:creator>Amanda Bent</dc:creator>
  <cp:lastModifiedBy>Bonnie Coulter</cp:lastModifiedBy>
  <cp:revision>53</cp:revision>
  <cp:lastPrinted>2024-05-08T14:19:11Z</cp:lastPrinted>
  <dcterms:created xsi:type="dcterms:W3CDTF">2020-04-21T17:52:47Z</dcterms:created>
  <dcterms:modified xsi:type="dcterms:W3CDTF">2024-05-08T18:30:53Z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2019-03-27T00:00:00Z</vt:filetime>
  </property>
  <property fmtid="{D5CDD505-2E9C-101B-9397-08002B2CF9AE}" pid="3" name="Creator">
    <vt:lpwstr>CorelDRAW 2017</vt:lpwstr>
  </property>
  <property fmtid="{D5CDD505-2E9C-101B-9397-08002B2CF9AE}" pid="4" name="LastSaved">
    <vt:filetime>2020-04-21T00:00:00Z</vt:filetime>
  </property>
</Properties>
</file>