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9" r:id="rId2"/>
    <p:sldId id="257" r:id="rId3"/>
    <p:sldId id="258" r:id="rId4"/>
  </p:sldIdLst>
  <p:sldSz cx="10058400" cy="7772400"/>
  <p:notesSz cx="9309100" cy="7023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893" autoAdjust="0"/>
  </p:normalViewPr>
  <p:slideViewPr>
    <p:cSldViewPr>
      <p:cViewPr varScale="1">
        <p:scale>
          <a:sx n="86" d="100"/>
          <a:sy n="86" d="100"/>
        </p:scale>
        <p:origin x="2088" y="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5/8/2024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700" b="0" i="0">
                <a:solidFill>
                  <a:srgbClr val="43C0E7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5/8/2024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700" b="0" i="0">
                <a:solidFill>
                  <a:srgbClr val="43C0E7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5/8/2024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0058370" cy="77723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-11" y="799703"/>
            <a:ext cx="10058400" cy="1127125"/>
          </a:xfrm>
          <a:custGeom>
            <a:avLst/>
            <a:gdLst/>
            <a:ahLst/>
            <a:cxnLst/>
            <a:rect l="l" t="t" r="r" b="b"/>
            <a:pathLst>
              <a:path w="10058400" h="1127125">
                <a:moveTo>
                  <a:pt x="0" y="0"/>
                </a:moveTo>
                <a:lnTo>
                  <a:pt x="10058397" y="0"/>
                </a:lnTo>
                <a:lnTo>
                  <a:pt x="10058397" y="1126670"/>
                </a:lnTo>
                <a:lnTo>
                  <a:pt x="0" y="1126670"/>
                </a:lnTo>
                <a:lnTo>
                  <a:pt x="0" y="0"/>
                </a:lnTo>
                <a:close/>
              </a:path>
            </a:pathLst>
          </a:custGeom>
          <a:solidFill>
            <a:srgbClr val="536776">
              <a:alpha val="5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1245765" y="1609938"/>
            <a:ext cx="1380102" cy="12853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2618823" y="1263463"/>
            <a:ext cx="297815" cy="309245"/>
          </a:xfrm>
          <a:custGeom>
            <a:avLst/>
            <a:gdLst/>
            <a:ahLst/>
            <a:cxnLst/>
            <a:rect l="l" t="t" r="r" b="b"/>
            <a:pathLst>
              <a:path w="297814" h="309244">
                <a:moveTo>
                  <a:pt x="151808" y="0"/>
                </a:moveTo>
                <a:lnTo>
                  <a:pt x="151563" y="0"/>
                </a:lnTo>
                <a:lnTo>
                  <a:pt x="99809" y="8532"/>
                </a:lnTo>
                <a:lnTo>
                  <a:pt x="57723" y="31926"/>
                </a:lnTo>
                <a:lnTo>
                  <a:pt x="26357" y="66873"/>
                </a:lnTo>
                <a:lnTo>
                  <a:pt x="6764" y="110066"/>
                </a:lnTo>
                <a:lnTo>
                  <a:pt x="0" y="158198"/>
                </a:lnTo>
                <a:lnTo>
                  <a:pt x="7574" y="207703"/>
                </a:lnTo>
                <a:lnTo>
                  <a:pt x="28546" y="249336"/>
                </a:lnTo>
                <a:lnTo>
                  <a:pt x="60290" y="281300"/>
                </a:lnTo>
                <a:lnTo>
                  <a:pt x="100178" y="301796"/>
                </a:lnTo>
                <a:lnTo>
                  <a:pt x="145583" y="309027"/>
                </a:lnTo>
                <a:lnTo>
                  <a:pt x="193303" y="302036"/>
                </a:lnTo>
                <a:lnTo>
                  <a:pt x="215923" y="291002"/>
                </a:lnTo>
                <a:lnTo>
                  <a:pt x="155905" y="291002"/>
                </a:lnTo>
                <a:lnTo>
                  <a:pt x="111164" y="280174"/>
                </a:lnTo>
                <a:lnTo>
                  <a:pt x="75279" y="249967"/>
                </a:lnTo>
                <a:lnTo>
                  <a:pt x="51421" y="203800"/>
                </a:lnTo>
                <a:lnTo>
                  <a:pt x="42764" y="145091"/>
                </a:lnTo>
                <a:lnTo>
                  <a:pt x="51115" y="88773"/>
                </a:lnTo>
                <a:lnTo>
                  <a:pt x="73199" y="49145"/>
                </a:lnTo>
                <a:lnTo>
                  <a:pt x="104562" y="25724"/>
                </a:lnTo>
                <a:lnTo>
                  <a:pt x="140749" y="18025"/>
                </a:lnTo>
                <a:lnTo>
                  <a:pt x="218068" y="18025"/>
                </a:lnTo>
                <a:lnTo>
                  <a:pt x="195734" y="6885"/>
                </a:lnTo>
                <a:lnTo>
                  <a:pt x="151808" y="0"/>
                </a:lnTo>
                <a:close/>
              </a:path>
              <a:path w="297814" h="309244">
                <a:moveTo>
                  <a:pt x="218068" y="18025"/>
                </a:moveTo>
                <a:lnTo>
                  <a:pt x="141237" y="18025"/>
                </a:lnTo>
                <a:lnTo>
                  <a:pt x="184109" y="27153"/>
                </a:lnTo>
                <a:lnTo>
                  <a:pt x="220113" y="54430"/>
                </a:lnTo>
                <a:lnTo>
                  <a:pt x="244904" y="99695"/>
                </a:lnTo>
                <a:lnTo>
                  <a:pt x="254134" y="162788"/>
                </a:lnTo>
                <a:lnTo>
                  <a:pt x="246021" y="219770"/>
                </a:lnTo>
                <a:lnTo>
                  <a:pt x="224314" y="259738"/>
                </a:lnTo>
                <a:lnTo>
                  <a:pt x="192959" y="283285"/>
                </a:lnTo>
                <a:lnTo>
                  <a:pt x="155905" y="291002"/>
                </a:lnTo>
                <a:lnTo>
                  <a:pt x="215923" y="291002"/>
                </a:lnTo>
                <a:lnTo>
                  <a:pt x="234943" y="281724"/>
                </a:lnTo>
                <a:lnTo>
                  <a:pt x="267904" y="249089"/>
                </a:lnTo>
                <a:lnTo>
                  <a:pt x="289586" y="205124"/>
                </a:lnTo>
                <a:lnTo>
                  <a:pt x="297392" y="150825"/>
                </a:lnTo>
                <a:lnTo>
                  <a:pt x="289447" y="99936"/>
                </a:lnTo>
                <a:lnTo>
                  <a:pt x="267735" y="58131"/>
                </a:lnTo>
                <a:lnTo>
                  <a:pt x="235437" y="26688"/>
                </a:lnTo>
                <a:lnTo>
                  <a:pt x="218068" y="18025"/>
                </a:lnTo>
                <a:close/>
              </a:path>
            </a:pathLst>
          </a:custGeom>
          <a:solidFill>
            <a:srgbClr val="FEFEF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298071" y="1270342"/>
            <a:ext cx="269875" cy="299085"/>
          </a:xfrm>
          <a:custGeom>
            <a:avLst/>
            <a:gdLst/>
            <a:ahLst/>
            <a:cxnLst/>
            <a:rect l="l" t="t" r="r" b="b"/>
            <a:pathLst>
              <a:path w="269875" h="299084">
                <a:moveTo>
                  <a:pt x="165206" y="166968"/>
                </a:moveTo>
                <a:lnTo>
                  <a:pt x="92900" y="166968"/>
                </a:lnTo>
                <a:lnTo>
                  <a:pt x="108804" y="167955"/>
                </a:lnTo>
                <a:lnTo>
                  <a:pt x="119784" y="171063"/>
                </a:lnTo>
                <a:lnTo>
                  <a:pt x="127523" y="176506"/>
                </a:lnTo>
                <a:lnTo>
                  <a:pt x="133703" y="184500"/>
                </a:lnTo>
                <a:lnTo>
                  <a:pt x="144216" y="201745"/>
                </a:lnTo>
                <a:lnTo>
                  <a:pt x="155813" y="220588"/>
                </a:lnTo>
                <a:lnTo>
                  <a:pt x="179830" y="257413"/>
                </a:lnTo>
                <a:lnTo>
                  <a:pt x="212711" y="288332"/>
                </a:lnTo>
                <a:lnTo>
                  <a:pt x="249713" y="297806"/>
                </a:lnTo>
                <a:lnTo>
                  <a:pt x="255445" y="298785"/>
                </a:lnTo>
                <a:lnTo>
                  <a:pt x="267489" y="298785"/>
                </a:lnTo>
                <a:lnTo>
                  <a:pt x="269373" y="285926"/>
                </a:lnTo>
                <a:lnTo>
                  <a:pt x="261270" y="283588"/>
                </a:lnTo>
                <a:lnTo>
                  <a:pt x="252607" y="279514"/>
                </a:lnTo>
                <a:lnTo>
                  <a:pt x="218507" y="245986"/>
                </a:lnTo>
                <a:lnTo>
                  <a:pt x="187198" y="202181"/>
                </a:lnTo>
                <a:lnTo>
                  <a:pt x="175722" y="184173"/>
                </a:lnTo>
                <a:lnTo>
                  <a:pt x="165206" y="166968"/>
                </a:lnTo>
                <a:close/>
              </a:path>
              <a:path w="269875" h="299084">
                <a:moveTo>
                  <a:pt x="113792" y="0"/>
                </a:moveTo>
                <a:lnTo>
                  <a:pt x="2374" y="0"/>
                </a:lnTo>
                <a:lnTo>
                  <a:pt x="2374" y="13928"/>
                </a:lnTo>
                <a:lnTo>
                  <a:pt x="23855" y="16450"/>
                </a:lnTo>
                <a:lnTo>
                  <a:pt x="35965" y="21876"/>
                </a:lnTo>
                <a:lnTo>
                  <a:pt x="41316" y="33999"/>
                </a:lnTo>
                <a:lnTo>
                  <a:pt x="42438" y="55094"/>
                </a:lnTo>
                <a:lnTo>
                  <a:pt x="42418" y="239615"/>
                </a:lnTo>
                <a:lnTo>
                  <a:pt x="41279" y="260573"/>
                </a:lnTo>
                <a:lnTo>
                  <a:pt x="35668" y="273103"/>
                </a:lnTo>
                <a:lnTo>
                  <a:pt x="22853" y="278813"/>
                </a:lnTo>
                <a:lnTo>
                  <a:pt x="0" y="281174"/>
                </a:lnTo>
                <a:lnTo>
                  <a:pt x="0" y="295264"/>
                </a:lnTo>
                <a:lnTo>
                  <a:pt x="117892" y="295264"/>
                </a:lnTo>
                <a:lnTo>
                  <a:pt x="117892" y="281174"/>
                </a:lnTo>
                <a:lnTo>
                  <a:pt x="95740" y="278744"/>
                </a:lnTo>
                <a:lnTo>
                  <a:pt x="83350" y="272919"/>
                </a:lnTo>
                <a:lnTo>
                  <a:pt x="77950" y="260366"/>
                </a:lnTo>
                <a:lnTo>
                  <a:pt x="76863" y="239615"/>
                </a:lnTo>
                <a:lnTo>
                  <a:pt x="76766" y="166968"/>
                </a:lnTo>
                <a:lnTo>
                  <a:pt x="165206" y="166968"/>
                </a:lnTo>
                <a:lnTo>
                  <a:pt x="157459" y="153287"/>
                </a:lnTo>
                <a:lnTo>
                  <a:pt x="160826" y="151401"/>
                </a:lnTo>
                <a:lnTo>
                  <a:pt x="76766" y="151401"/>
                </a:lnTo>
                <a:lnTo>
                  <a:pt x="76766" y="28511"/>
                </a:lnTo>
                <a:lnTo>
                  <a:pt x="77993" y="23266"/>
                </a:lnTo>
                <a:lnTo>
                  <a:pt x="82086" y="20152"/>
                </a:lnTo>
                <a:lnTo>
                  <a:pt x="85693" y="17780"/>
                </a:lnTo>
                <a:lnTo>
                  <a:pt x="93149" y="16059"/>
                </a:lnTo>
                <a:lnTo>
                  <a:pt x="185859" y="16059"/>
                </a:lnTo>
                <a:lnTo>
                  <a:pt x="184171" y="14665"/>
                </a:lnTo>
                <a:lnTo>
                  <a:pt x="170651" y="7915"/>
                </a:lnTo>
                <a:lnTo>
                  <a:pt x="154542" y="3369"/>
                </a:lnTo>
                <a:lnTo>
                  <a:pt x="135653" y="805"/>
                </a:lnTo>
                <a:lnTo>
                  <a:pt x="113792" y="0"/>
                </a:lnTo>
                <a:close/>
              </a:path>
              <a:path w="269875" h="299084">
                <a:moveTo>
                  <a:pt x="185859" y="16059"/>
                </a:moveTo>
                <a:lnTo>
                  <a:pt x="106584" y="16059"/>
                </a:lnTo>
                <a:lnTo>
                  <a:pt x="132854" y="19444"/>
                </a:lnTo>
                <a:lnTo>
                  <a:pt x="155261" y="30549"/>
                </a:lnTo>
                <a:lnTo>
                  <a:pt x="170862" y="50794"/>
                </a:lnTo>
                <a:lnTo>
                  <a:pt x="176716" y="81601"/>
                </a:lnTo>
                <a:lnTo>
                  <a:pt x="175158" y="98918"/>
                </a:lnTo>
                <a:lnTo>
                  <a:pt x="150746" y="137721"/>
                </a:lnTo>
                <a:lnTo>
                  <a:pt x="100849" y="151401"/>
                </a:lnTo>
                <a:lnTo>
                  <a:pt x="160826" y="151401"/>
                </a:lnTo>
                <a:lnTo>
                  <a:pt x="181028" y="140087"/>
                </a:lnTo>
                <a:lnTo>
                  <a:pt x="199326" y="122778"/>
                </a:lnTo>
                <a:lnTo>
                  <a:pt x="211173" y="100877"/>
                </a:lnTo>
                <a:lnTo>
                  <a:pt x="215384" y="73901"/>
                </a:lnTo>
                <a:lnTo>
                  <a:pt x="213145" y="55094"/>
                </a:lnTo>
                <a:lnTo>
                  <a:pt x="206813" y="38784"/>
                </a:lnTo>
                <a:lnTo>
                  <a:pt x="196963" y="25224"/>
                </a:lnTo>
                <a:lnTo>
                  <a:pt x="185859" y="16059"/>
                </a:lnTo>
                <a:close/>
              </a:path>
            </a:pathLst>
          </a:custGeom>
          <a:solidFill>
            <a:srgbClr val="FEFEF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1890388" y="1270260"/>
            <a:ext cx="312420" cy="302260"/>
          </a:xfrm>
          <a:custGeom>
            <a:avLst/>
            <a:gdLst/>
            <a:ahLst/>
            <a:cxnLst/>
            <a:rect l="l" t="t" r="r" b="b"/>
            <a:pathLst>
              <a:path w="312419" h="302259">
                <a:moveTo>
                  <a:pt x="115848" y="0"/>
                </a:moveTo>
                <a:lnTo>
                  <a:pt x="0" y="0"/>
                </a:lnTo>
                <a:lnTo>
                  <a:pt x="0" y="13765"/>
                </a:lnTo>
                <a:lnTo>
                  <a:pt x="21927" y="16604"/>
                </a:lnTo>
                <a:lnTo>
                  <a:pt x="34136" y="22469"/>
                </a:lnTo>
                <a:lnTo>
                  <a:pt x="39417" y="34940"/>
                </a:lnTo>
                <a:lnTo>
                  <a:pt x="40557" y="57595"/>
                </a:lnTo>
                <a:lnTo>
                  <a:pt x="40557" y="170820"/>
                </a:lnTo>
                <a:lnTo>
                  <a:pt x="43141" y="207777"/>
                </a:lnTo>
                <a:lnTo>
                  <a:pt x="63332" y="261696"/>
                </a:lnTo>
                <a:lnTo>
                  <a:pt x="96956" y="289917"/>
                </a:lnTo>
                <a:lnTo>
                  <a:pt x="152304" y="301736"/>
                </a:lnTo>
                <a:lnTo>
                  <a:pt x="174566" y="299929"/>
                </a:lnTo>
                <a:lnTo>
                  <a:pt x="196390" y="294282"/>
                </a:lnTo>
                <a:lnTo>
                  <a:pt x="216693" y="284456"/>
                </a:lnTo>
                <a:lnTo>
                  <a:pt x="226711" y="276339"/>
                </a:lnTo>
                <a:lnTo>
                  <a:pt x="162626" y="276339"/>
                </a:lnTo>
                <a:lnTo>
                  <a:pt x="126487" y="269402"/>
                </a:lnTo>
                <a:lnTo>
                  <a:pt x="99142" y="248188"/>
                </a:lnTo>
                <a:lnTo>
                  <a:pt x="81829" y="212088"/>
                </a:lnTo>
                <a:lnTo>
                  <a:pt x="75783" y="160498"/>
                </a:lnTo>
                <a:lnTo>
                  <a:pt x="75783" y="57595"/>
                </a:lnTo>
                <a:lnTo>
                  <a:pt x="76916" y="34628"/>
                </a:lnTo>
                <a:lnTo>
                  <a:pt x="82144" y="22009"/>
                </a:lnTo>
                <a:lnTo>
                  <a:pt x="94207" y="16225"/>
                </a:lnTo>
                <a:lnTo>
                  <a:pt x="115848" y="13765"/>
                </a:lnTo>
                <a:lnTo>
                  <a:pt x="115848" y="0"/>
                </a:lnTo>
                <a:close/>
              </a:path>
              <a:path w="312419" h="302259">
                <a:moveTo>
                  <a:pt x="312386" y="0"/>
                </a:moveTo>
                <a:lnTo>
                  <a:pt x="201049" y="0"/>
                </a:lnTo>
                <a:lnTo>
                  <a:pt x="201049" y="13765"/>
                </a:lnTo>
                <a:lnTo>
                  <a:pt x="221620" y="16233"/>
                </a:lnTo>
                <a:lnTo>
                  <a:pt x="235040" y="20412"/>
                </a:lnTo>
                <a:lnTo>
                  <a:pt x="248524" y="65872"/>
                </a:lnTo>
                <a:lnTo>
                  <a:pt x="249466" y="115685"/>
                </a:lnTo>
                <a:lnTo>
                  <a:pt x="249466" y="145421"/>
                </a:lnTo>
                <a:lnTo>
                  <a:pt x="244837" y="199437"/>
                </a:lnTo>
                <a:lnTo>
                  <a:pt x="229887" y="240711"/>
                </a:lnTo>
                <a:lnTo>
                  <a:pt x="203016" y="267069"/>
                </a:lnTo>
                <a:lnTo>
                  <a:pt x="162626" y="276339"/>
                </a:lnTo>
                <a:lnTo>
                  <a:pt x="226711" y="276339"/>
                </a:lnTo>
                <a:lnTo>
                  <a:pt x="261727" y="219772"/>
                </a:lnTo>
                <a:lnTo>
                  <a:pt x="269459" y="148042"/>
                </a:lnTo>
                <a:lnTo>
                  <a:pt x="269463" y="115685"/>
                </a:lnTo>
                <a:lnTo>
                  <a:pt x="269640" y="87146"/>
                </a:lnTo>
                <a:lnTo>
                  <a:pt x="271835" y="38915"/>
                </a:lnTo>
                <a:lnTo>
                  <a:pt x="312386" y="13765"/>
                </a:lnTo>
                <a:lnTo>
                  <a:pt x="312386" y="0"/>
                </a:lnTo>
                <a:close/>
              </a:path>
            </a:pathLst>
          </a:custGeom>
          <a:solidFill>
            <a:srgbClr val="FEFEF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1558577" y="1270342"/>
            <a:ext cx="269875" cy="299085"/>
          </a:xfrm>
          <a:custGeom>
            <a:avLst/>
            <a:gdLst/>
            <a:ahLst/>
            <a:cxnLst/>
            <a:rect l="l" t="t" r="r" b="b"/>
            <a:pathLst>
              <a:path w="269875" h="299084">
                <a:moveTo>
                  <a:pt x="165205" y="166968"/>
                </a:moveTo>
                <a:lnTo>
                  <a:pt x="92901" y="166968"/>
                </a:lnTo>
                <a:lnTo>
                  <a:pt x="108805" y="167955"/>
                </a:lnTo>
                <a:lnTo>
                  <a:pt x="119785" y="171063"/>
                </a:lnTo>
                <a:lnTo>
                  <a:pt x="127524" y="176506"/>
                </a:lnTo>
                <a:lnTo>
                  <a:pt x="133704" y="184500"/>
                </a:lnTo>
                <a:lnTo>
                  <a:pt x="144216" y="201745"/>
                </a:lnTo>
                <a:lnTo>
                  <a:pt x="155812" y="220588"/>
                </a:lnTo>
                <a:lnTo>
                  <a:pt x="179826" y="257413"/>
                </a:lnTo>
                <a:lnTo>
                  <a:pt x="212709" y="288332"/>
                </a:lnTo>
                <a:lnTo>
                  <a:pt x="249709" y="297806"/>
                </a:lnTo>
                <a:lnTo>
                  <a:pt x="255449" y="298785"/>
                </a:lnTo>
                <a:lnTo>
                  <a:pt x="267491" y="298785"/>
                </a:lnTo>
                <a:lnTo>
                  <a:pt x="269373" y="285926"/>
                </a:lnTo>
                <a:lnTo>
                  <a:pt x="261270" y="283588"/>
                </a:lnTo>
                <a:lnTo>
                  <a:pt x="252608" y="279514"/>
                </a:lnTo>
                <a:lnTo>
                  <a:pt x="218507" y="245986"/>
                </a:lnTo>
                <a:lnTo>
                  <a:pt x="187197" y="202181"/>
                </a:lnTo>
                <a:lnTo>
                  <a:pt x="175721" y="184173"/>
                </a:lnTo>
                <a:lnTo>
                  <a:pt x="165205" y="166968"/>
                </a:lnTo>
                <a:close/>
              </a:path>
              <a:path w="269875" h="299084">
                <a:moveTo>
                  <a:pt x="113792" y="0"/>
                </a:moveTo>
                <a:lnTo>
                  <a:pt x="2376" y="0"/>
                </a:lnTo>
                <a:lnTo>
                  <a:pt x="2376" y="13928"/>
                </a:lnTo>
                <a:lnTo>
                  <a:pt x="23855" y="16450"/>
                </a:lnTo>
                <a:lnTo>
                  <a:pt x="35965" y="21876"/>
                </a:lnTo>
                <a:lnTo>
                  <a:pt x="41316" y="33999"/>
                </a:lnTo>
                <a:lnTo>
                  <a:pt x="42438" y="55094"/>
                </a:lnTo>
                <a:lnTo>
                  <a:pt x="42418" y="239615"/>
                </a:lnTo>
                <a:lnTo>
                  <a:pt x="41279" y="260573"/>
                </a:lnTo>
                <a:lnTo>
                  <a:pt x="35668" y="273103"/>
                </a:lnTo>
                <a:lnTo>
                  <a:pt x="22853" y="278813"/>
                </a:lnTo>
                <a:lnTo>
                  <a:pt x="0" y="281174"/>
                </a:lnTo>
                <a:lnTo>
                  <a:pt x="0" y="295264"/>
                </a:lnTo>
                <a:lnTo>
                  <a:pt x="117892" y="295264"/>
                </a:lnTo>
                <a:lnTo>
                  <a:pt x="117892" y="281174"/>
                </a:lnTo>
                <a:lnTo>
                  <a:pt x="95740" y="278744"/>
                </a:lnTo>
                <a:lnTo>
                  <a:pt x="83350" y="272919"/>
                </a:lnTo>
                <a:lnTo>
                  <a:pt x="77950" y="260366"/>
                </a:lnTo>
                <a:lnTo>
                  <a:pt x="76863" y="239615"/>
                </a:lnTo>
                <a:lnTo>
                  <a:pt x="76766" y="166968"/>
                </a:lnTo>
                <a:lnTo>
                  <a:pt x="165205" y="166968"/>
                </a:lnTo>
                <a:lnTo>
                  <a:pt x="157459" y="153287"/>
                </a:lnTo>
                <a:lnTo>
                  <a:pt x="160826" y="151401"/>
                </a:lnTo>
                <a:lnTo>
                  <a:pt x="76766" y="151401"/>
                </a:lnTo>
                <a:lnTo>
                  <a:pt x="76766" y="28511"/>
                </a:lnTo>
                <a:lnTo>
                  <a:pt x="77993" y="23266"/>
                </a:lnTo>
                <a:lnTo>
                  <a:pt x="82086" y="20152"/>
                </a:lnTo>
                <a:lnTo>
                  <a:pt x="85694" y="17780"/>
                </a:lnTo>
                <a:lnTo>
                  <a:pt x="93149" y="16059"/>
                </a:lnTo>
                <a:lnTo>
                  <a:pt x="185859" y="16059"/>
                </a:lnTo>
                <a:lnTo>
                  <a:pt x="184171" y="14665"/>
                </a:lnTo>
                <a:lnTo>
                  <a:pt x="170651" y="7915"/>
                </a:lnTo>
                <a:lnTo>
                  <a:pt x="154542" y="3369"/>
                </a:lnTo>
                <a:lnTo>
                  <a:pt x="135653" y="805"/>
                </a:lnTo>
                <a:lnTo>
                  <a:pt x="113792" y="0"/>
                </a:lnTo>
                <a:close/>
              </a:path>
              <a:path w="269875" h="299084">
                <a:moveTo>
                  <a:pt x="185859" y="16059"/>
                </a:moveTo>
                <a:lnTo>
                  <a:pt x="106584" y="16059"/>
                </a:lnTo>
                <a:lnTo>
                  <a:pt x="132854" y="19444"/>
                </a:lnTo>
                <a:lnTo>
                  <a:pt x="155259" y="30549"/>
                </a:lnTo>
                <a:lnTo>
                  <a:pt x="170859" y="50794"/>
                </a:lnTo>
                <a:lnTo>
                  <a:pt x="176712" y="81601"/>
                </a:lnTo>
                <a:lnTo>
                  <a:pt x="175155" y="98918"/>
                </a:lnTo>
                <a:lnTo>
                  <a:pt x="150746" y="137721"/>
                </a:lnTo>
                <a:lnTo>
                  <a:pt x="100850" y="151401"/>
                </a:lnTo>
                <a:lnTo>
                  <a:pt x="160826" y="151401"/>
                </a:lnTo>
                <a:lnTo>
                  <a:pt x="181028" y="140087"/>
                </a:lnTo>
                <a:lnTo>
                  <a:pt x="199326" y="122778"/>
                </a:lnTo>
                <a:lnTo>
                  <a:pt x="211173" y="100877"/>
                </a:lnTo>
                <a:lnTo>
                  <a:pt x="215384" y="73901"/>
                </a:lnTo>
                <a:lnTo>
                  <a:pt x="213145" y="55094"/>
                </a:lnTo>
                <a:lnTo>
                  <a:pt x="206813" y="38784"/>
                </a:lnTo>
                <a:lnTo>
                  <a:pt x="196963" y="25224"/>
                </a:lnTo>
                <a:lnTo>
                  <a:pt x="185859" y="16059"/>
                </a:lnTo>
                <a:close/>
              </a:path>
            </a:pathLst>
          </a:custGeom>
          <a:solidFill>
            <a:srgbClr val="FEFEF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1205870" y="1259283"/>
            <a:ext cx="255270" cy="306705"/>
          </a:xfrm>
          <a:custGeom>
            <a:avLst/>
            <a:gdLst/>
            <a:ahLst/>
            <a:cxnLst/>
            <a:rect l="l" t="t" r="r" b="b"/>
            <a:pathLst>
              <a:path w="255269" h="306705">
                <a:moveTo>
                  <a:pt x="144763" y="27612"/>
                </a:moveTo>
                <a:lnTo>
                  <a:pt x="110027" y="27612"/>
                </a:lnTo>
                <a:lnTo>
                  <a:pt x="110027" y="249713"/>
                </a:lnTo>
                <a:lnTo>
                  <a:pt x="108760" y="271287"/>
                </a:lnTo>
                <a:lnTo>
                  <a:pt x="102775" y="283629"/>
                </a:lnTo>
                <a:lnTo>
                  <a:pt x="88803" y="289644"/>
                </a:lnTo>
                <a:lnTo>
                  <a:pt x="63572" y="292233"/>
                </a:lnTo>
                <a:lnTo>
                  <a:pt x="63572" y="306324"/>
                </a:lnTo>
                <a:lnTo>
                  <a:pt x="192524" y="306324"/>
                </a:lnTo>
                <a:lnTo>
                  <a:pt x="192524" y="292233"/>
                </a:lnTo>
                <a:lnTo>
                  <a:pt x="166433" y="289587"/>
                </a:lnTo>
                <a:lnTo>
                  <a:pt x="152085" y="283477"/>
                </a:lnTo>
                <a:lnTo>
                  <a:pt x="146016" y="271115"/>
                </a:lnTo>
                <a:lnTo>
                  <a:pt x="144763" y="249713"/>
                </a:lnTo>
                <a:lnTo>
                  <a:pt x="144763" y="27612"/>
                </a:lnTo>
                <a:close/>
              </a:path>
              <a:path w="255269" h="306705">
                <a:moveTo>
                  <a:pt x="15073" y="0"/>
                </a:moveTo>
                <a:lnTo>
                  <a:pt x="5241" y="0"/>
                </a:lnTo>
                <a:lnTo>
                  <a:pt x="4271" y="19535"/>
                </a:lnTo>
                <a:lnTo>
                  <a:pt x="2794" y="41291"/>
                </a:lnTo>
                <a:lnTo>
                  <a:pt x="1383" y="60542"/>
                </a:lnTo>
                <a:lnTo>
                  <a:pt x="0" y="80859"/>
                </a:lnTo>
                <a:lnTo>
                  <a:pt x="14580" y="80859"/>
                </a:lnTo>
                <a:lnTo>
                  <a:pt x="18255" y="67286"/>
                </a:lnTo>
                <a:lnTo>
                  <a:pt x="21606" y="56253"/>
                </a:lnTo>
                <a:lnTo>
                  <a:pt x="56584" y="28255"/>
                </a:lnTo>
                <a:lnTo>
                  <a:pt x="77990" y="27612"/>
                </a:lnTo>
                <a:lnTo>
                  <a:pt x="251243" y="27612"/>
                </a:lnTo>
                <a:lnTo>
                  <a:pt x="250748" y="17809"/>
                </a:lnTo>
                <a:lnTo>
                  <a:pt x="250603" y="11059"/>
                </a:lnTo>
                <a:lnTo>
                  <a:pt x="40060" y="11059"/>
                </a:lnTo>
                <a:lnTo>
                  <a:pt x="31812" y="10748"/>
                </a:lnTo>
                <a:lnTo>
                  <a:pt x="25384" y="9308"/>
                </a:lnTo>
                <a:lnTo>
                  <a:pt x="20047" y="5978"/>
                </a:lnTo>
                <a:lnTo>
                  <a:pt x="15073" y="0"/>
                </a:lnTo>
                <a:close/>
              </a:path>
              <a:path w="255269" h="306705">
                <a:moveTo>
                  <a:pt x="251243" y="27612"/>
                </a:moveTo>
                <a:lnTo>
                  <a:pt x="179089" y="27612"/>
                </a:lnTo>
                <a:lnTo>
                  <a:pt x="200021" y="28263"/>
                </a:lnTo>
                <a:lnTo>
                  <a:pt x="213141" y="30488"/>
                </a:lnTo>
                <a:lnTo>
                  <a:pt x="236932" y="66602"/>
                </a:lnTo>
                <a:lnTo>
                  <a:pt x="240041" y="80859"/>
                </a:lnTo>
                <a:lnTo>
                  <a:pt x="254952" y="78732"/>
                </a:lnTo>
                <a:lnTo>
                  <a:pt x="253233" y="58895"/>
                </a:lnTo>
                <a:lnTo>
                  <a:pt x="251768" y="38014"/>
                </a:lnTo>
                <a:lnTo>
                  <a:pt x="251243" y="27612"/>
                </a:lnTo>
                <a:close/>
              </a:path>
              <a:path w="255269" h="306705">
                <a:moveTo>
                  <a:pt x="250366" y="0"/>
                </a:moveTo>
                <a:lnTo>
                  <a:pt x="239878" y="0"/>
                </a:lnTo>
                <a:lnTo>
                  <a:pt x="233161" y="8437"/>
                </a:lnTo>
                <a:lnTo>
                  <a:pt x="230454" y="11059"/>
                </a:lnTo>
                <a:lnTo>
                  <a:pt x="250603" y="11059"/>
                </a:lnTo>
                <a:lnTo>
                  <a:pt x="250366" y="0"/>
                </a:lnTo>
                <a:close/>
              </a:path>
            </a:pathLst>
          </a:custGeom>
          <a:solidFill>
            <a:srgbClr val="FEFEF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956059" y="1248465"/>
            <a:ext cx="0" cy="261620"/>
          </a:xfrm>
          <a:custGeom>
            <a:avLst/>
            <a:gdLst/>
            <a:ahLst/>
            <a:cxnLst/>
            <a:rect l="l" t="t" r="r" b="b"/>
            <a:pathLst>
              <a:path h="261619">
                <a:moveTo>
                  <a:pt x="0" y="0"/>
                </a:moveTo>
                <a:lnTo>
                  <a:pt x="0" y="261428"/>
                </a:lnTo>
              </a:path>
            </a:pathLst>
          </a:custGeom>
          <a:ln w="79582">
            <a:solidFill>
              <a:srgbClr val="0082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672870" y="1350690"/>
            <a:ext cx="0" cy="261620"/>
          </a:xfrm>
          <a:custGeom>
            <a:avLst/>
            <a:gdLst/>
            <a:ahLst/>
            <a:cxnLst/>
            <a:rect l="l" t="t" r="r" b="b"/>
            <a:pathLst>
              <a:path h="261619">
                <a:moveTo>
                  <a:pt x="0" y="0"/>
                </a:moveTo>
                <a:lnTo>
                  <a:pt x="0" y="261429"/>
                </a:lnTo>
              </a:path>
            </a:pathLst>
          </a:custGeom>
          <a:ln w="79578">
            <a:solidFill>
              <a:srgbClr val="0082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1017597" y="1390517"/>
            <a:ext cx="175260" cy="80010"/>
          </a:xfrm>
          <a:custGeom>
            <a:avLst/>
            <a:gdLst/>
            <a:ahLst/>
            <a:cxnLst/>
            <a:rect l="l" t="t" r="r" b="b"/>
            <a:pathLst>
              <a:path w="175259" h="80009">
                <a:moveTo>
                  <a:pt x="134920" y="0"/>
                </a:moveTo>
                <a:lnTo>
                  <a:pt x="0" y="0"/>
                </a:lnTo>
                <a:lnTo>
                  <a:pt x="0" y="79592"/>
                </a:lnTo>
                <a:lnTo>
                  <a:pt x="135745" y="79592"/>
                </a:lnTo>
                <a:lnTo>
                  <a:pt x="175028" y="40104"/>
                </a:lnTo>
                <a:lnTo>
                  <a:pt x="134920" y="0"/>
                </a:lnTo>
                <a:close/>
              </a:path>
            </a:pathLst>
          </a:custGeom>
          <a:solidFill>
            <a:srgbClr val="0082C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k object 27"/>
          <p:cNvSpPr/>
          <p:nvPr/>
        </p:nvSpPr>
        <p:spPr>
          <a:xfrm>
            <a:off x="876419" y="1633240"/>
            <a:ext cx="113030" cy="113664"/>
          </a:xfrm>
          <a:custGeom>
            <a:avLst/>
            <a:gdLst/>
            <a:ahLst/>
            <a:cxnLst/>
            <a:rect l="l" t="t" r="r" b="b"/>
            <a:pathLst>
              <a:path w="113030" h="113664">
                <a:moveTo>
                  <a:pt x="112842" y="0"/>
                </a:moveTo>
                <a:lnTo>
                  <a:pt x="0" y="0"/>
                </a:lnTo>
                <a:lnTo>
                  <a:pt x="0" y="113339"/>
                </a:lnTo>
                <a:lnTo>
                  <a:pt x="112842" y="0"/>
                </a:lnTo>
                <a:close/>
              </a:path>
            </a:pathLst>
          </a:custGeom>
          <a:solidFill>
            <a:srgbClr val="67CF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k object 28"/>
          <p:cNvSpPr/>
          <p:nvPr/>
        </p:nvSpPr>
        <p:spPr>
          <a:xfrm>
            <a:off x="1018007" y="1491916"/>
            <a:ext cx="113030" cy="113664"/>
          </a:xfrm>
          <a:custGeom>
            <a:avLst/>
            <a:gdLst/>
            <a:ahLst/>
            <a:cxnLst/>
            <a:rect l="l" t="t" r="r" b="b"/>
            <a:pathLst>
              <a:path w="113030" h="113665">
                <a:moveTo>
                  <a:pt x="112842" y="0"/>
                </a:moveTo>
                <a:lnTo>
                  <a:pt x="0" y="0"/>
                </a:lnTo>
                <a:lnTo>
                  <a:pt x="0" y="113338"/>
                </a:lnTo>
                <a:lnTo>
                  <a:pt x="112842" y="0"/>
                </a:lnTo>
                <a:close/>
              </a:path>
            </a:pathLst>
          </a:custGeom>
          <a:solidFill>
            <a:srgbClr val="67CF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k object 29"/>
          <p:cNvSpPr/>
          <p:nvPr/>
        </p:nvSpPr>
        <p:spPr>
          <a:xfrm>
            <a:off x="640598" y="1114567"/>
            <a:ext cx="113030" cy="113664"/>
          </a:xfrm>
          <a:custGeom>
            <a:avLst/>
            <a:gdLst/>
            <a:ahLst/>
            <a:cxnLst/>
            <a:rect l="l" t="t" r="r" b="b"/>
            <a:pathLst>
              <a:path w="113029" h="113665">
                <a:moveTo>
                  <a:pt x="112842" y="0"/>
                </a:moveTo>
                <a:lnTo>
                  <a:pt x="0" y="113334"/>
                </a:lnTo>
                <a:lnTo>
                  <a:pt x="112842" y="113334"/>
                </a:lnTo>
                <a:lnTo>
                  <a:pt x="112842" y="0"/>
                </a:lnTo>
                <a:close/>
              </a:path>
            </a:pathLst>
          </a:custGeom>
          <a:solidFill>
            <a:srgbClr val="67CF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k object 30"/>
          <p:cNvSpPr/>
          <p:nvPr/>
        </p:nvSpPr>
        <p:spPr>
          <a:xfrm>
            <a:off x="499010" y="1255892"/>
            <a:ext cx="113030" cy="113664"/>
          </a:xfrm>
          <a:custGeom>
            <a:avLst/>
            <a:gdLst/>
            <a:ahLst/>
            <a:cxnLst/>
            <a:rect l="l" t="t" r="r" b="b"/>
            <a:pathLst>
              <a:path w="113029" h="113665">
                <a:moveTo>
                  <a:pt x="112842" y="0"/>
                </a:moveTo>
                <a:lnTo>
                  <a:pt x="0" y="113334"/>
                </a:lnTo>
                <a:lnTo>
                  <a:pt x="112842" y="113334"/>
                </a:lnTo>
                <a:lnTo>
                  <a:pt x="112842" y="0"/>
                </a:lnTo>
                <a:close/>
              </a:path>
            </a:pathLst>
          </a:custGeom>
          <a:solidFill>
            <a:srgbClr val="67CF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k object 31"/>
          <p:cNvSpPr/>
          <p:nvPr/>
        </p:nvSpPr>
        <p:spPr>
          <a:xfrm>
            <a:off x="734861" y="1571887"/>
            <a:ext cx="261620" cy="0"/>
          </a:xfrm>
          <a:custGeom>
            <a:avLst/>
            <a:gdLst/>
            <a:ahLst/>
            <a:cxnLst/>
            <a:rect l="l" t="t" r="r" b="b"/>
            <a:pathLst>
              <a:path w="261619">
                <a:moveTo>
                  <a:pt x="0" y="0"/>
                </a:moveTo>
                <a:lnTo>
                  <a:pt x="261428" y="0"/>
                </a:lnTo>
              </a:path>
            </a:pathLst>
          </a:custGeom>
          <a:ln w="79578">
            <a:solidFill>
              <a:srgbClr val="0082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bk object 32"/>
          <p:cNvSpPr/>
          <p:nvPr/>
        </p:nvSpPr>
        <p:spPr>
          <a:xfrm>
            <a:off x="632639" y="1288700"/>
            <a:ext cx="261620" cy="0"/>
          </a:xfrm>
          <a:custGeom>
            <a:avLst/>
            <a:gdLst/>
            <a:ahLst/>
            <a:cxnLst/>
            <a:rect l="l" t="t" r="r" b="b"/>
            <a:pathLst>
              <a:path w="261619">
                <a:moveTo>
                  <a:pt x="0" y="0"/>
                </a:moveTo>
                <a:lnTo>
                  <a:pt x="261428" y="0"/>
                </a:lnTo>
              </a:path>
            </a:pathLst>
          </a:custGeom>
          <a:ln w="79578">
            <a:solidFill>
              <a:srgbClr val="0082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bk object 33"/>
          <p:cNvSpPr/>
          <p:nvPr/>
        </p:nvSpPr>
        <p:spPr>
          <a:xfrm>
            <a:off x="734961" y="1350882"/>
            <a:ext cx="159385" cy="158750"/>
          </a:xfrm>
          <a:custGeom>
            <a:avLst/>
            <a:gdLst/>
            <a:ahLst/>
            <a:cxnLst/>
            <a:rect l="l" t="t" r="r" b="b"/>
            <a:pathLst>
              <a:path w="159384" h="158750">
                <a:moveTo>
                  <a:pt x="0" y="0"/>
                </a:moveTo>
                <a:lnTo>
                  <a:pt x="159105" y="0"/>
                </a:lnTo>
                <a:lnTo>
                  <a:pt x="159105" y="158583"/>
                </a:lnTo>
                <a:lnTo>
                  <a:pt x="0" y="158583"/>
                </a:lnTo>
                <a:lnTo>
                  <a:pt x="0" y="0"/>
                </a:lnTo>
                <a:close/>
              </a:path>
            </a:pathLst>
          </a:custGeom>
          <a:solidFill>
            <a:srgbClr val="77BE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bk object 34"/>
          <p:cNvSpPr/>
          <p:nvPr/>
        </p:nvSpPr>
        <p:spPr>
          <a:xfrm>
            <a:off x="1017597" y="1256242"/>
            <a:ext cx="113664" cy="113030"/>
          </a:xfrm>
          <a:custGeom>
            <a:avLst/>
            <a:gdLst/>
            <a:ahLst/>
            <a:cxnLst/>
            <a:rect l="l" t="t" r="r" b="b"/>
            <a:pathLst>
              <a:path w="113665" h="113030">
                <a:moveTo>
                  <a:pt x="0" y="0"/>
                </a:moveTo>
                <a:lnTo>
                  <a:pt x="0" y="112842"/>
                </a:lnTo>
                <a:lnTo>
                  <a:pt x="113338" y="112842"/>
                </a:lnTo>
                <a:lnTo>
                  <a:pt x="0" y="0"/>
                </a:lnTo>
                <a:close/>
              </a:path>
            </a:pathLst>
          </a:custGeom>
          <a:solidFill>
            <a:srgbClr val="67CF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bk object 35"/>
          <p:cNvSpPr/>
          <p:nvPr/>
        </p:nvSpPr>
        <p:spPr>
          <a:xfrm>
            <a:off x="436302" y="1390517"/>
            <a:ext cx="175260" cy="80010"/>
          </a:xfrm>
          <a:custGeom>
            <a:avLst/>
            <a:gdLst/>
            <a:ahLst/>
            <a:cxnLst/>
            <a:rect l="l" t="t" r="r" b="b"/>
            <a:pathLst>
              <a:path w="175259" h="80009">
                <a:moveTo>
                  <a:pt x="175025" y="0"/>
                </a:moveTo>
                <a:lnTo>
                  <a:pt x="40104" y="0"/>
                </a:lnTo>
                <a:lnTo>
                  <a:pt x="0" y="40104"/>
                </a:lnTo>
                <a:lnTo>
                  <a:pt x="39283" y="79592"/>
                </a:lnTo>
                <a:lnTo>
                  <a:pt x="175025" y="79592"/>
                </a:lnTo>
                <a:lnTo>
                  <a:pt x="175025" y="0"/>
                </a:lnTo>
                <a:close/>
              </a:path>
            </a:pathLst>
          </a:custGeom>
          <a:solidFill>
            <a:srgbClr val="0082C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bk object 36"/>
          <p:cNvSpPr/>
          <p:nvPr/>
        </p:nvSpPr>
        <p:spPr>
          <a:xfrm>
            <a:off x="774665" y="1633449"/>
            <a:ext cx="80010" cy="175260"/>
          </a:xfrm>
          <a:custGeom>
            <a:avLst/>
            <a:gdLst/>
            <a:ahLst/>
            <a:cxnLst/>
            <a:rect l="l" t="t" r="r" b="b"/>
            <a:pathLst>
              <a:path w="80009" h="175260">
                <a:moveTo>
                  <a:pt x="79595" y="0"/>
                </a:moveTo>
                <a:lnTo>
                  <a:pt x="0" y="0"/>
                </a:lnTo>
                <a:lnTo>
                  <a:pt x="0" y="135741"/>
                </a:lnTo>
                <a:lnTo>
                  <a:pt x="39488" y="175025"/>
                </a:lnTo>
                <a:lnTo>
                  <a:pt x="79595" y="134920"/>
                </a:lnTo>
                <a:lnTo>
                  <a:pt x="79595" y="0"/>
                </a:lnTo>
                <a:close/>
              </a:path>
            </a:pathLst>
          </a:custGeom>
          <a:solidFill>
            <a:srgbClr val="0082C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bk object 37"/>
          <p:cNvSpPr/>
          <p:nvPr/>
        </p:nvSpPr>
        <p:spPr>
          <a:xfrm>
            <a:off x="774665" y="1052154"/>
            <a:ext cx="80010" cy="175260"/>
          </a:xfrm>
          <a:custGeom>
            <a:avLst/>
            <a:gdLst/>
            <a:ahLst/>
            <a:cxnLst/>
            <a:rect l="l" t="t" r="r" b="b"/>
            <a:pathLst>
              <a:path w="80009" h="175259">
                <a:moveTo>
                  <a:pt x="39488" y="0"/>
                </a:moveTo>
                <a:lnTo>
                  <a:pt x="0" y="39279"/>
                </a:lnTo>
                <a:lnTo>
                  <a:pt x="0" y="175025"/>
                </a:lnTo>
                <a:lnTo>
                  <a:pt x="79595" y="175025"/>
                </a:lnTo>
                <a:lnTo>
                  <a:pt x="79595" y="40104"/>
                </a:lnTo>
                <a:lnTo>
                  <a:pt x="39488" y="0"/>
                </a:lnTo>
                <a:close/>
              </a:path>
            </a:pathLst>
          </a:custGeom>
          <a:solidFill>
            <a:srgbClr val="0082C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bk object 38"/>
          <p:cNvSpPr/>
          <p:nvPr/>
        </p:nvSpPr>
        <p:spPr>
          <a:xfrm>
            <a:off x="876272" y="1114649"/>
            <a:ext cx="113664" cy="113030"/>
          </a:xfrm>
          <a:custGeom>
            <a:avLst/>
            <a:gdLst/>
            <a:ahLst/>
            <a:cxnLst/>
            <a:rect l="l" t="t" r="r" b="b"/>
            <a:pathLst>
              <a:path w="113665" h="113030">
                <a:moveTo>
                  <a:pt x="0" y="0"/>
                </a:moveTo>
                <a:lnTo>
                  <a:pt x="0" y="112845"/>
                </a:lnTo>
                <a:lnTo>
                  <a:pt x="113338" y="112845"/>
                </a:lnTo>
                <a:lnTo>
                  <a:pt x="0" y="0"/>
                </a:lnTo>
                <a:close/>
              </a:path>
            </a:pathLst>
          </a:custGeom>
          <a:solidFill>
            <a:srgbClr val="67CF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bk object 39"/>
          <p:cNvSpPr/>
          <p:nvPr/>
        </p:nvSpPr>
        <p:spPr>
          <a:xfrm>
            <a:off x="498924" y="1492059"/>
            <a:ext cx="113664" cy="113030"/>
          </a:xfrm>
          <a:custGeom>
            <a:avLst/>
            <a:gdLst/>
            <a:ahLst/>
            <a:cxnLst/>
            <a:rect l="l" t="t" r="r" b="b"/>
            <a:pathLst>
              <a:path w="113665" h="113030">
                <a:moveTo>
                  <a:pt x="113334" y="0"/>
                </a:moveTo>
                <a:lnTo>
                  <a:pt x="0" y="0"/>
                </a:lnTo>
                <a:lnTo>
                  <a:pt x="113334" y="112845"/>
                </a:lnTo>
                <a:lnTo>
                  <a:pt x="113334" y="0"/>
                </a:lnTo>
                <a:close/>
              </a:path>
            </a:pathLst>
          </a:custGeom>
          <a:solidFill>
            <a:srgbClr val="67CF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bk object 40"/>
          <p:cNvSpPr/>
          <p:nvPr/>
        </p:nvSpPr>
        <p:spPr>
          <a:xfrm>
            <a:off x="640248" y="1633651"/>
            <a:ext cx="113664" cy="113030"/>
          </a:xfrm>
          <a:custGeom>
            <a:avLst/>
            <a:gdLst/>
            <a:ahLst/>
            <a:cxnLst/>
            <a:rect l="l" t="t" r="r" b="b"/>
            <a:pathLst>
              <a:path w="113665" h="113030">
                <a:moveTo>
                  <a:pt x="113336" y="0"/>
                </a:moveTo>
                <a:lnTo>
                  <a:pt x="0" y="0"/>
                </a:lnTo>
                <a:lnTo>
                  <a:pt x="113336" y="112840"/>
                </a:lnTo>
                <a:lnTo>
                  <a:pt x="113336" y="0"/>
                </a:lnTo>
                <a:close/>
              </a:path>
            </a:pathLst>
          </a:custGeom>
          <a:solidFill>
            <a:srgbClr val="67CF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700" b="0" i="0">
                <a:solidFill>
                  <a:srgbClr val="43C0E7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5/8/2024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5/8/2024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982668" y="1577285"/>
            <a:ext cx="0" cy="6195060"/>
          </a:xfrm>
          <a:custGeom>
            <a:avLst/>
            <a:gdLst/>
            <a:ahLst/>
            <a:cxnLst/>
            <a:rect l="l" t="t" r="r" b="b"/>
            <a:pathLst>
              <a:path h="6195059">
                <a:moveTo>
                  <a:pt x="0" y="0"/>
                </a:moveTo>
                <a:lnTo>
                  <a:pt x="0" y="6194606"/>
                </a:lnTo>
              </a:path>
            </a:pathLst>
          </a:custGeom>
          <a:ln w="12701">
            <a:solidFill>
              <a:srgbClr val="43C0E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14552" y="893909"/>
            <a:ext cx="3506470" cy="5899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700" b="0" i="0">
                <a:solidFill>
                  <a:srgbClr val="43C0E7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5/8/2024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42048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reflection of a tree in the water&#10;&#10;Description automatically generated">
            <a:extLst>
              <a:ext uri="{FF2B5EF4-FFF2-40B4-BE49-F238E27FC236}">
                <a16:creationId xmlns:a16="http://schemas.microsoft.com/office/drawing/2014/main" id="{602B525A-ECC7-FCAB-B94F-F57BA343449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21"/>
          <a:stretch/>
        </p:blipFill>
        <p:spPr>
          <a:xfrm>
            <a:off x="0" y="0"/>
            <a:ext cx="10058400" cy="7796441"/>
          </a:xfrm>
          <a:prstGeom prst="rect">
            <a:avLst/>
          </a:prstGeom>
        </p:spPr>
      </p:pic>
      <p:sp>
        <p:nvSpPr>
          <p:cNvPr id="5" name="object 10">
            <a:extLst>
              <a:ext uri="{FF2B5EF4-FFF2-40B4-BE49-F238E27FC236}">
                <a16:creationId xmlns:a16="http://schemas.microsoft.com/office/drawing/2014/main" id="{24EFF141-2661-99CF-B450-EC96866F65F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41279" y="2605777"/>
            <a:ext cx="4845121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400" dirty="0">
                <a:solidFill>
                  <a:srgbClr val="FEFEFE"/>
                </a:solidFill>
                <a:latin typeface="Adobe Devanagari"/>
                <a:cs typeface="Adobe Devanagari"/>
              </a:rPr>
              <a:t>WATER UTILITY</a:t>
            </a:r>
            <a:r>
              <a:rPr sz="2400" dirty="0">
                <a:solidFill>
                  <a:srgbClr val="FEFEFE"/>
                </a:solidFill>
                <a:latin typeface="Adobe Devanagari"/>
                <a:cs typeface="Adobe Devanagari"/>
              </a:rPr>
              <a:t> </a:t>
            </a:r>
            <a:r>
              <a:rPr sz="2400" spc="-15" dirty="0">
                <a:solidFill>
                  <a:srgbClr val="FEFEFE"/>
                </a:solidFill>
                <a:latin typeface="Adobe Devanagari"/>
                <a:cs typeface="Adobe Devanagari"/>
              </a:rPr>
              <a:t>OPERATING</a:t>
            </a:r>
            <a:r>
              <a:rPr sz="2400" spc="-90" dirty="0">
                <a:solidFill>
                  <a:srgbClr val="FEFEFE"/>
                </a:solidFill>
                <a:latin typeface="Adobe Devanagari"/>
                <a:cs typeface="Adobe Devanagari"/>
              </a:rPr>
              <a:t> </a:t>
            </a:r>
            <a:r>
              <a:rPr sz="2400" dirty="0">
                <a:solidFill>
                  <a:srgbClr val="FEFEFE"/>
                </a:solidFill>
                <a:latin typeface="Adobe Devanagari"/>
                <a:cs typeface="Adobe Devanagari"/>
              </a:rPr>
              <a:t>BUDGET</a:t>
            </a:r>
            <a:endParaRPr sz="2400" dirty="0">
              <a:latin typeface="Adobe Devanagari"/>
              <a:cs typeface="Adobe Devanagari"/>
            </a:endParaRPr>
          </a:p>
        </p:txBody>
      </p:sp>
      <p:sp>
        <p:nvSpPr>
          <p:cNvPr id="6" name="object 11">
            <a:extLst>
              <a:ext uri="{FF2B5EF4-FFF2-40B4-BE49-F238E27FC236}">
                <a16:creationId xmlns:a16="http://schemas.microsoft.com/office/drawing/2014/main" id="{D6F5659F-E324-256C-90D9-45A5274DAC9B}"/>
              </a:ext>
            </a:extLst>
          </p:cNvPr>
          <p:cNvSpPr txBox="1"/>
          <p:nvPr/>
        </p:nvSpPr>
        <p:spPr>
          <a:xfrm>
            <a:off x="609600" y="2895600"/>
            <a:ext cx="2060575" cy="589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700" dirty="0">
                <a:solidFill>
                  <a:srgbClr val="43C0E7"/>
                </a:solidFill>
                <a:latin typeface="Century Gothic"/>
                <a:cs typeface="Century Gothic"/>
              </a:rPr>
              <a:t>2024/25</a:t>
            </a:r>
            <a:endParaRPr sz="3700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258015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5666321"/>
              </p:ext>
            </p:extLst>
          </p:nvPr>
        </p:nvGraphicFramePr>
        <p:xfrm>
          <a:off x="3962400" y="1704790"/>
          <a:ext cx="5638800" cy="620721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505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82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85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  <a:p>
                      <a:pPr marL="31750">
                        <a:lnSpc>
                          <a:spcPts val="1195"/>
                        </a:lnSpc>
                      </a:pPr>
                      <a:r>
                        <a:rPr sz="1200" b="1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Operating</a:t>
                      </a:r>
                      <a:r>
                        <a:rPr sz="1200" b="1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 Revenue</a:t>
                      </a:r>
                      <a:endParaRPr sz="1200" dirty="0">
                        <a:latin typeface="Century Gothic"/>
                        <a:cs typeface="Century Gothic"/>
                      </a:endParaRPr>
                    </a:p>
                    <a:p>
                      <a:pPr marL="31750">
                        <a:lnSpc>
                          <a:spcPct val="100000"/>
                        </a:lnSpc>
                      </a:pPr>
                      <a:r>
                        <a:rPr sz="1200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Metered</a:t>
                      </a:r>
                      <a:r>
                        <a:rPr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 Sales</a:t>
                      </a: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317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  <a:p>
                      <a:pPr marL="453390">
                        <a:lnSpc>
                          <a:spcPct val="100000"/>
                        </a:lnSpc>
                      </a:pPr>
                      <a:r>
                        <a:rPr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3,</a:t>
                      </a:r>
                      <a:r>
                        <a:rPr lang="en-US"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40</a:t>
                      </a:r>
                      <a:r>
                        <a:rPr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0,000</a:t>
                      </a: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0928">
                <a:tc>
                  <a:txBody>
                    <a:bodyPr/>
                    <a:lstStyle/>
                    <a:p>
                      <a:pPr marL="31750">
                        <a:lnSpc>
                          <a:spcPts val="1090"/>
                        </a:lnSpc>
                      </a:pPr>
                      <a:r>
                        <a:rPr sz="1200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Flat Rate</a:t>
                      </a:r>
                      <a:r>
                        <a:rPr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 Sales</a:t>
                      </a: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3390">
                        <a:lnSpc>
                          <a:spcPts val="1090"/>
                        </a:lnSpc>
                      </a:pPr>
                      <a:r>
                        <a:rPr lang="en-US"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     </a:t>
                      </a:r>
                      <a:r>
                        <a:rPr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2</a:t>
                      </a:r>
                      <a:r>
                        <a:rPr lang="en-US"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2</a:t>
                      </a:r>
                      <a:r>
                        <a:rPr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,000</a:t>
                      </a: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8874">
                <a:tc>
                  <a:txBody>
                    <a:bodyPr/>
                    <a:lstStyle/>
                    <a:p>
                      <a:pPr marL="31750">
                        <a:lnSpc>
                          <a:spcPts val="1090"/>
                        </a:lnSpc>
                      </a:pPr>
                      <a:r>
                        <a:rPr sz="1200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Public Fire</a:t>
                      </a:r>
                      <a:r>
                        <a:rPr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Protection</a:t>
                      </a: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3390">
                        <a:lnSpc>
                          <a:spcPts val="1090"/>
                        </a:lnSpc>
                      </a:pPr>
                      <a:r>
                        <a:rPr lang="en-US"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   </a:t>
                      </a:r>
                      <a:r>
                        <a:rPr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857,304</a:t>
                      </a: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1799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</a:pPr>
                      <a:r>
                        <a:rPr sz="1200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Private Fire</a:t>
                      </a:r>
                      <a:r>
                        <a:rPr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Protection</a:t>
                      </a: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3390">
                        <a:lnSpc>
                          <a:spcPct val="100000"/>
                        </a:lnSpc>
                      </a:pPr>
                      <a:r>
                        <a:rPr lang="en-US"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     41</a:t>
                      </a:r>
                      <a:r>
                        <a:rPr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,000</a:t>
                      </a: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1799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</a:pPr>
                      <a:r>
                        <a:rPr sz="1200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Sprinkler</a:t>
                      </a:r>
                      <a:r>
                        <a:rPr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Service</a:t>
                      </a: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3390">
                        <a:lnSpc>
                          <a:spcPct val="100000"/>
                        </a:lnSpc>
                      </a:pPr>
                      <a:r>
                        <a:rPr lang="en-US"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     </a:t>
                      </a:r>
                      <a:r>
                        <a:rPr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4</a:t>
                      </a:r>
                      <a:r>
                        <a:rPr lang="en-US"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0</a:t>
                      </a:r>
                      <a:r>
                        <a:rPr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,000</a:t>
                      </a: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1799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</a:pPr>
                      <a:r>
                        <a:rPr sz="1200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Miscellaneous</a:t>
                      </a: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3390">
                        <a:lnSpc>
                          <a:spcPct val="100000"/>
                        </a:lnSpc>
                      </a:pPr>
                      <a:r>
                        <a:rPr lang="en-US"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     63</a:t>
                      </a:r>
                      <a:r>
                        <a:rPr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,</a:t>
                      </a:r>
                      <a:r>
                        <a:rPr lang="en-US"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000</a:t>
                      </a: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486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200" b="1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Total Operating</a:t>
                      </a:r>
                      <a:r>
                        <a:rPr sz="1200" b="1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 Revenue</a:t>
                      </a: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1270" marB="0"/>
                </a:tc>
                <a:tc>
                  <a:txBody>
                    <a:bodyPr/>
                    <a:lstStyle/>
                    <a:p>
                      <a:pPr marL="453390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200" b="1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4,</a:t>
                      </a:r>
                      <a:r>
                        <a:rPr lang="en-US" sz="1200" b="1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423</a:t>
                      </a:r>
                      <a:r>
                        <a:rPr sz="1200" b="1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,</a:t>
                      </a:r>
                      <a:r>
                        <a:rPr lang="en-US" sz="1200" b="1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304</a:t>
                      </a:r>
                    </a:p>
                    <a:p>
                      <a:pPr marL="453390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127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6481">
                <a:tc>
                  <a:txBody>
                    <a:bodyPr/>
                    <a:lstStyle/>
                    <a:p>
                      <a:pPr marL="31750">
                        <a:lnSpc>
                          <a:spcPts val="1030"/>
                        </a:lnSpc>
                        <a:spcBef>
                          <a:spcPts val="620"/>
                        </a:spcBef>
                      </a:pPr>
                      <a:r>
                        <a:rPr sz="1200" b="1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Operating</a:t>
                      </a:r>
                      <a:r>
                        <a:rPr sz="1200" b="1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b="1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Expenditures</a:t>
                      </a: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7874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9374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1200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Source of</a:t>
                      </a:r>
                      <a:r>
                        <a:rPr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 Supply</a:t>
                      </a: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7620" marB="0"/>
                </a:tc>
                <a:tc>
                  <a:txBody>
                    <a:bodyPr/>
                    <a:lstStyle/>
                    <a:p>
                      <a:pPr marL="45339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lang="en-US"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     </a:t>
                      </a:r>
                      <a:r>
                        <a:rPr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20,000</a:t>
                      </a: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762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1799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</a:pPr>
                      <a:r>
                        <a:rPr sz="1200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Power &amp;</a:t>
                      </a:r>
                      <a:r>
                        <a:rPr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Pumping</a:t>
                      </a: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3390">
                        <a:lnSpc>
                          <a:spcPct val="100000"/>
                        </a:lnSpc>
                      </a:pPr>
                      <a:r>
                        <a:rPr lang="en-US"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   </a:t>
                      </a:r>
                      <a:r>
                        <a:rPr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1</a:t>
                      </a:r>
                      <a:r>
                        <a:rPr lang="en-US"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37</a:t>
                      </a:r>
                      <a:r>
                        <a:rPr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,</a:t>
                      </a:r>
                      <a:r>
                        <a:rPr lang="en-US"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150</a:t>
                      </a: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1799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</a:pPr>
                      <a:r>
                        <a:rPr sz="1200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Water</a:t>
                      </a:r>
                      <a:r>
                        <a:rPr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Treatment</a:t>
                      </a: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3390">
                        <a:lnSpc>
                          <a:spcPct val="100000"/>
                        </a:lnSpc>
                      </a:pPr>
                      <a:r>
                        <a:rPr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1,</a:t>
                      </a:r>
                      <a:r>
                        <a:rPr lang="en-US"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571</a:t>
                      </a:r>
                      <a:r>
                        <a:rPr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,</a:t>
                      </a:r>
                      <a:r>
                        <a:rPr lang="en-US"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00</a:t>
                      </a:r>
                      <a:r>
                        <a:rPr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0</a:t>
                      </a: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1799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</a:pPr>
                      <a:r>
                        <a:rPr sz="1200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Transmission &amp;</a:t>
                      </a:r>
                      <a:r>
                        <a:rPr sz="1200" spc="-10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Distribution</a:t>
                      </a: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3390">
                        <a:lnSpc>
                          <a:spcPct val="100000"/>
                        </a:lnSpc>
                      </a:pPr>
                      <a:r>
                        <a:rPr lang="en-US"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   961</a:t>
                      </a:r>
                      <a:r>
                        <a:rPr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,</a:t>
                      </a:r>
                      <a:r>
                        <a:rPr lang="en-US"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250</a:t>
                      </a: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1799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</a:pPr>
                      <a:r>
                        <a:rPr sz="1200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Administration &amp;</a:t>
                      </a:r>
                      <a:r>
                        <a:rPr sz="1200" spc="-10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General</a:t>
                      </a: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3390">
                        <a:lnSpc>
                          <a:spcPct val="100000"/>
                        </a:lnSpc>
                      </a:pPr>
                      <a:r>
                        <a:rPr lang="en-US"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   775</a:t>
                      </a:r>
                      <a:r>
                        <a:rPr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,</a:t>
                      </a:r>
                      <a:r>
                        <a:rPr lang="en-US"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500</a:t>
                      </a: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1799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</a:pPr>
                      <a:r>
                        <a:rPr sz="1200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Depreciation</a:t>
                      </a: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3390">
                        <a:lnSpc>
                          <a:spcPct val="100000"/>
                        </a:lnSpc>
                      </a:pPr>
                      <a:r>
                        <a:rPr lang="en-US"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   </a:t>
                      </a:r>
                      <a:r>
                        <a:rPr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5</a:t>
                      </a:r>
                      <a:r>
                        <a:rPr lang="en-US"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20</a:t>
                      </a:r>
                      <a:r>
                        <a:rPr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,</a:t>
                      </a:r>
                      <a:r>
                        <a:rPr lang="en-US"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0</a:t>
                      </a:r>
                      <a:r>
                        <a:rPr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00</a:t>
                      </a: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1799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</a:pPr>
                      <a:r>
                        <a:rPr sz="1200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Taxes</a:t>
                      </a: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3390">
                        <a:lnSpc>
                          <a:spcPct val="100000"/>
                        </a:lnSpc>
                      </a:pPr>
                      <a:r>
                        <a:rPr lang="en-US"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   </a:t>
                      </a:r>
                      <a:r>
                        <a:rPr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7</a:t>
                      </a:r>
                      <a:r>
                        <a:rPr lang="en-US"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35</a:t>
                      </a:r>
                      <a:r>
                        <a:rPr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,000</a:t>
                      </a: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6486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200" b="1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Total Operating</a:t>
                      </a:r>
                      <a:r>
                        <a:rPr sz="1200" b="1" spc="-10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b="1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Expenditures</a:t>
                      </a: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1270" marB="0"/>
                </a:tc>
                <a:tc>
                  <a:txBody>
                    <a:bodyPr/>
                    <a:lstStyle/>
                    <a:p>
                      <a:pPr marL="453390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lang="en-US" sz="1200" b="1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4</a:t>
                      </a:r>
                      <a:r>
                        <a:rPr sz="1200" b="1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,</a:t>
                      </a:r>
                      <a:r>
                        <a:rPr lang="en-US" sz="1200" b="1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729</a:t>
                      </a:r>
                      <a:r>
                        <a:rPr sz="1200" b="1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,</a:t>
                      </a:r>
                      <a:r>
                        <a:rPr lang="en-US" sz="1200" b="1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900</a:t>
                      </a:r>
                    </a:p>
                    <a:p>
                      <a:pPr marL="453390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1270" marB="0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440467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20"/>
                        </a:spcBef>
                      </a:pPr>
                      <a:r>
                        <a:rPr sz="1200" b="1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Net Operating</a:t>
                      </a:r>
                      <a:r>
                        <a:rPr sz="1200" b="1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lang="en-US" sz="1200" b="1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Loss</a:t>
                      </a: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78740" marB="0"/>
                </a:tc>
                <a:tc>
                  <a:txBody>
                    <a:bodyPr/>
                    <a:lstStyle/>
                    <a:p>
                      <a:pPr marL="453390">
                        <a:lnSpc>
                          <a:spcPct val="100000"/>
                        </a:lnSpc>
                        <a:spcBef>
                          <a:spcPts val="620"/>
                        </a:spcBef>
                      </a:pPr>
                      <a:r>
                        <a:rPr lang="en-US" sz="1200" b="1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(  306</a:t>
                      </a:r>
                      <a:r>
                        <a:rPr sz="1200" b="1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,</a:t>
                      </a:r>
                      <a:r>
                        <a:rPr lang="en-US" sz="1200" b="1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596)</a:t>
                      </a: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78740" marB="0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6481">
                <a:tc>
                  <a:txBody>
                    <a:bodyPr/>
                    <a:lstStyle/>
                    <a:p>
                      <a:pPr marL="31750">
                        <a:lnSpc>
                          <a:spcPts val="969"/>
                        </a:lnSpc>
                        <a:spcBef>
                          <a:spcPts val="1225"/>
                        </a:spcBef>
                      </a:pPr>
                      <a:r>
                        <a:rPr sz="1200" b="1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Non-</a:t>
                      </a:r>
                      <a:r>
                        <a:rPr lang="en-US" sz="1200" b="1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O</a:t>
                      </a:r>
                      <a:r>
                        <a:rPr sz="1200" b="1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perating</a:t>
                      </a:r>
                      <a:r>
                        <a:rPr sz="1200" b="1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b="1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Expenditures</a:t>
                      </a: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78740" marB="0"/>
                </a:tc>
                <a:tc>
                  <a:txBody>
                    <a:bodyPr/>
                    <a:lstStyle/>
                    <a:p>
                      <a:pPr marR="96520" algn="ctr">
                        <a:lnSpc>
                          <a:spcPts val="1190"/>
                        </a:lnSpc>
                      </a:pP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3175" marB="0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48448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lang="en-US" sz="1200" dirty="0">
                          <a:latin typeface="Century Gothic"/>
                          <a:cs typeface="Century Gothic"/>
                        </a:rPr>
                        <a:t>Debt charges Principal</a:t>
                      </a:r>
                    </a:p>
                    <a:p>
                      <a:pPr marL="31750">
                        <a:lnSpc>
                          <a:spcPts val="1090"/>
                        </a:lnSpc>
                        <a:spcBef>
                          <a:spcPts val="120"/>
                        </a:spcBef>
                      </a:pPr>
                      <a:r>
                        <a:rPr lang="en-US" sz="1200" dirty="0">
                          <a:latin typeface="Century Gothic"/>
                          <a:cs typeface="Century Gothic"/>
                        </a:rPr>
                        <a:t>   </a:t>
                      </a: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15240" marB="0"/>
                </a:tc>
                <a:tc>
                  <a:txBody>
                    <a:bodyPr/>
                    <a:lstStyle/>
                    <a:p>
                      <a:pPr marL="45339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lang="en-US" sz="1200" dirty="0">
                          <a:latin typeface="Century Gothic"/>
                          <a:cs typeface="Century Gothic"/>
                        </a:rPr>
                        <a:t>   185,375</a:t>
                      </a: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7620" marB="0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52583">
                <a:tc>
                  <a:txBody>
                    <a:bodyPr/>
                    <a:lstStyle/>
                    <a:p>
                      <a:pPr marL="31750">
                        <a:lnSpc>
                          <a:spcPts val="0"/>
                        </a:lnSpc>
                      </a:pPr>
                      <a:r>
                        <a:rPr lang="en-US" sz="1200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Debt charges  Interest                                                                                                                                                                                      </a:t>
                      </a: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3390">
                        <a:lnSpc>
                          <a:spcPts val="200"/>
                        </a:lnSpc>
                      </a:pPr>
                      <a:r>
                        <a:rPr lang="en-US" sz="1200" dirty="0">
                          <a:latin typeface="Century Gothic"/>
                          <a:cs typeface="Century Gothic"/>
                        </a:rPr>
                        <a:t>       3,604</a:t>
                      </a: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320673">
                <a:tc>
                  <a:txBody>
                    <a:bodyPr/>
                    <a:lstStyle/>
                    <a:p>
                      <a:pPr marL="3175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Total Non-operating</a:t>
                      </a:r>
                      <a:r>
                        <a:rPr lang="en-US" sz="1200" b="1" spc="-10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lang="en-US" sz="1200" b="1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Expenditures</a:t>
                      </a:r>
                      <a:endParaRPr lang="en-US" sz="1200" dirty="0">
                        <a:latin typeface="Century Gothic"/>
                        <a:cs typeface="Century Gothic"/>
                      </a:endParaRPr>
                    </a:p>
                    <a:p>
                      <a:pPr marL="31750">
                        <a:lnSpc>
                          <a:spcPts val="1090"/>
                        </a:lnSpc>
                      </a:pP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3390">
                        <a:lnSpc>
                          <a:spcPct val="100000"/>
                        </a:lnSpc>
                      </a:pPr>
                      <a:r>
                        <a:rPr lang="en-US" sz="1200" b="1" dirty="0">
                          <a:latin typeface="Century Gothic"/>
                          <a:cs typeface="Century Gothic"/>
                        </a:rPr>
                        <a:t>   188,979</a:t>
                      </a:r>
                      <a:endParaRPr sz="1200" b="1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81799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</a:pP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3390">
                        <a:lnSpc>
                          <a:spcPts val="1140"/>
                        </a:lnSpc>
                      </a:pP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62598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40"/>
                        </a:spcBef>
                      </a:pPr>
                      <a:endParaRPr lang="en-US"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81280" marB="0"/>
                </a:tc>
                <a:tc>
                  <a:txBody>
                    <a:bodyPr/>
                    <a:lstStyle/>
                    <a:p>
                      <a:pPr marL="453390">
                        <a:lnSpc>
                          <a:spcPct val="100000"/>
                        </a:lnSpc>
                        <a:spcBef>
                          <a:spcPts val="575"/>
                        </a:spcBef>
                      </a:pPr>
                      <a:endParaRPr sz="1200" b="1" dirty="0">
                        <a:latin typeface="Century Gothic"/>
                        <a:cs typeface="Century Gothic"/>
                      </a:endParaRPr>
                    </a:p>
                  </a:txBody>
                  <a:tcPr marL="0" marR="0" marT="73025" marB="0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728653">
                <a:tc>
                  <a:txBody>
                    <a:bodyPr/>
                    <a:lstStyle/>
                    <a:p>
                      <a:pPr marL="31750">
                        <a:lnSpc>
                          <a:spcPts val="0"/>
                        </a:lnSpc>
                        <a:spcBef>
                          <a:spcPts val="650"/>
                        </a:spcBef>
                      </a:pPr>
                      <a:r>
                        <a:rPr sz="1200" b="1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Excess </a:t>
                      </a:r>
                      <a:r>
                        <a:rPr lang="en-US" sz="1200" b="1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Expenditures</a:t>
                      </a:r>
                      <a:r>
                        <a:rPr sz="1200" b="1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b="1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Over</a:t>
                      </a:r>
                      <a:r>
                        <a:rPr sz="1200" b="1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lang="en-US" sz="1200" b="1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Revenue</a:t>
                      </a: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82550" marB="0"/>
                </a:tc>
                <a:tc>
                  <a:txBody>
                    <a:bodyPr/>
                    <a:lstStyle/>
                    <a:p>
                      <a:pPr marL="453390">
                        <a:lnSpc>
                          <a:spcPts val="0"/>
                        </a:lnSpc>
                        <a:spcBef>
                          <a:spcPts val="585"/>
                        </a:spcBef>
                      </a:pPr>
                      <a:r>
                        <a:rPr lang="en-US" sz="1200" b="1" dirty="0">
                          <a:latin typeface="Century Gothic"/>
                          <a:cs typeface="Century Gothic"/>
                        </a:rPr>
                        <a:t> ( 495,575)             </a:t>
                      </a:r>
                      <a:endParaRPr sz="1200" b="1" dirty="0">
                        <a:latin typeface="Century Gothic"/>
                        <a:cs typeface="Century Gothic"/>
                      </a:endParaRPr>
                    </a:p>
                  </a:txBody>
                  <a:tcPr marL="0" marR="0" marT="74295" marB="0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  <p:sp>
        <p:nvSpPr>
          <p:cNvPr id="3" name="object 3"/>
          <p:cNvSpPr/>
          <p:nvPr/>
        </p:nvSpPr>
        <p:spPr>
          <a:xfrm>
            <a:off x="2224742" y="672943"/>
            <a:ext cx="7833359" cy="904875"/>
          </a:xfrm>
          <a:custGeom>
            <a:avLst/>
            <a:gdLst/>
            <a:ahLst/>
            <a:cxnLst/>
            <a:rect l="l" t="t" r="r" b="b"/>
            <a:pathLst>
              <a:path w="7833359" h="904875">
                <a:moveTo>
                  <a:pt x="7832872" y="0"/>
                </a:moveTo>
                <a:lnTo>
                  <a:pt x="4495" y="0"/>
                </a:lnTo>
                <a:lnTo>
                  <a:pt x="0" y="904341"/>
                </a:lnTo>
                <a:lnTo>
                  <a:pt x="7832872" y="904341"/>
                </a:lnTo>
                <a:lnTo>
                  <a:pt x="7832872" y="0"/>
                </a:lnTo>
                <a:close/>
              </a:path>
            </a:pathLst>
          </a:custGeom>
          <a:solidFill>
            <a:srgbClr val="53677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714552" y="893909"/>
            <a:ext cx="4168140" cy="589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Operating</a:t>
            </a:r>
            <a:r>
              <a:rPr spc="-90" dirty="0"/>
              <a:t> </a:t>
            </a:r>
            <a:r>
              <a:rPr dirty="0"/>
              <a:t>Budget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731875" y="694794"/>
            <a:ext cx="16059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65" dirty="0">
                <a:solidFill>
                  <a:srgbClr val="FEFEFE"/>
                </a:solidFill>
                <a:latin typeface="Adobe Devanagari"/>
                <a:cs typeface="Adobe Devanagari"/>
              </a:rPr>
              <a:t>WATER</a:t>
            </a:r>
            <a:r>
              <a:rPr lang="en-US" sz="1800" spc="-65" dirty="0">
                <a:solidFill>
                  <a:srgbClr val="FEFEFE"/>
                </a:solidFill>
                <a:latin typeface="Adobe Devanagari"/>
                <a:cs typeface="Adobe Devanagari"/>
              </a:rPr>
              <a:t> UTILITY</a:t>
            </a:r>
            <a:endParaRPr sz="1800" dirty="0">
              <a:latin typeface="Adobe Devanagari"/>
              <a:cs typeface="Adobe Devanagari"/>
            </a:endParaRPr>
          </a:p>
        </p:txBody>
      </p:sp>
      <p:pic>
        <p:nvPicPr>
          <p:cNvPr id="7" name="Picture 6" descr="A picture containing outdoor&#10;&#10;Description automatically generated">
            <a:extLst>
              <a:ext uri="{FF2B5EF4-FFF2-40B4-BE49-F238E27FC236}">
                <a16:creationId xmlns:a16="http://schemas.microsoft.com/office/drawing/2014/main" id="{DC900A64-F42E-63D5-026C-C262013512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2514600" cy="777240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800601" y="3049008"/>
            <a:ext cx="1752600" cy="113960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US" sz="1000" dirty="0">
              <a:solidFill>
                <a:srgbClr val="373435"/>
              </a:solidFill>
              <a:latin typeface="Century Gothic"/>
              <a:cs typeface="Century Gothic"/>
            </a:endParaRPr>
          </a:p>
          <a:p>
            <a:pPr marL="12700">
              <a:lnSpc>
                <a:spcPct val="150000"/>
              </a:lnSpc>
              <a:spcBef>
                <a:spcPts val="100"/>
              </a:spcBef>
            </a:pPr>
            <a:endParaRPr lang="en-US" sz="1200" dirty="0">
              <a:solidFill>
                <a:srgbClr val="373435"/>
              </a:solidFill>
              <a:latin typeface="Century Gothic"/>
              <a:cs typeface="Century Gothic"/>
            </a:endParaRPr>
          </a:p>
          <a:p>
            <a:pPr marL="12700">
              <a:lnSpc>
                <a:spcPct val="150000"/>
              </a:lnSpc>
              <a:spcBef>
                <a:spcPts val="100"/>
              </a:spcBef>
            </a:pPr>
            <a:r>
              <a:rPr lang="en-US" sz="1200" dirty="0">
                <a:solidFill>
                  <a:srgbClr val="373435"/>
                </a:solidFill>
                <a:latin typeface="Century Gothic"/>
                <a:cs typeface="Century Gothic"/>
              </a:rPr>
              <a:t>  </a:t>
            </a:r>
          </a:p>
          <a:p>
            <a:pPr marL="12700">
              <a:lnSpc>
                <a:spcPct val="250000"/>
              </a:lnSpc>
              <a:spcBef>
                <a:spcPts val="100"/>
              </a:spcBef>
            </a:pPr>
            <a:endParaRPr sz="1200" dirty="0">
              <a:latin typeface="Century Gothic"/>
              <a:cs typeface="Century Gothic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224742" y="672943"/>
            <a:ext cx="7833359" cy="904875"/>
          </a:xfrm>
          <a:custGeom>
            <a:avLst/>
            <a:gdLst/>
            <a:ahLst/>
            <a:cxnLst/>
            <a:rect l="l" t="t" r="r" b="b"/>
            <a:pathLst>
              <a:path w="7833359" h="904875">
                <a:moveTo>
                  <a:pt x="7832872" y="0"/>
                </a:moveTo>
                <a:lnTo>
                  <a:pt x="4495" y="0"/>
                </a:lnTo>
                <a:lnTo>
                  <a:pt x="0" y="904341"/>
                </a:lnTo>
                <a:lnTo>
                  <a:pt x="7832872" y="904341"/>
                </a:lnTo>
                <a:lnTo>
                  <a:pt x="7832872" y="0"/>
                </a:lnTo>
                <a:close/>
              </a:path>
            </a:pathLst>
          </a:custGeom>
          <a:solidFill>
            <a:srgbClr val="53677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731875" y="694794"/>
            <a:ext cx="16059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65" dirty="0">
                <a:solidFill>
                  <a:srgbClr val="FEFEFE"/>
                </a:solidFill>
                <a:latin typeface="Adobe Devanagari"/>
                <a:cs typeface="Adobe Devanagari"/>
              </a:rPr>
              <a:t>WATER</a:t>
            </a:r>
            <a:r>
              <a:rPr lang="en-US" sz="1800" spc="-65" dirty="0">
                <a:solidFill>
                  <a:srgbClr val="FEFEFE"/>
                </a:solidFill>
                <a:latin typeface="Adobe Devanagari"/>
                <a:cs typeface="Adobe Devanagari"/>
              </a:rPr>
              <a:t> UTILITY </a:t>
            </a:r>
            <a:endParaRPr sz="1800" dirty="0">
              <a:latin typeface="Adobe Devanagari"/>
              <a:cs typeface="Adobe Devanagar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Capital</a:t>
            </a:r>
            <a:r>
              <a:rPr spc="-65" dirty="0"/>
              <a:t> </a:t>
            </a:r>
            <a:r>
              <a:rPr dirty="0"/>
              <a:t>Budget</a:t>
            </a:r>
          </a:p>
        </p:txBody>
      </p:sp>
      <p:pic>
        <p:nvPicPr>
          <p:cNvPr id="8" name="Picture 7" descr="A picture containing tree, outdoor&#10;&#10;Description automatically generated">
            <a:extLst>
              <a:ext uri="{FF2B5EF4-FFF2-40B4-BE49-F238E27FC236}">
                <a16:creationId xmlns:a16="http://schemas.microsoft.com/office/drawing/2014/main" id="{6B8A6611-2F5F-5444-ED64-3B014768ED9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2514600" cy="7772400"/>
          </a:xfrm>
          <a:prstGeom prst="rect">
            <a:avLst/>
          </a:prstGeom>
        </p:spPr>
      </p:pic>
      <p:graphicFrame>
        <p:nvGraphicFramePr>
          <p:cNvPr id="7" name="object 2">
            <a:extLst>
              <a:ext uri="{FF2B5EF4-FFF2-40B4-BE49-F238E27FC236}">
                <a16:creationId xmlns:a16="http://schemas.microsoft.com/office/drawing/2014/main" id="{D189235F-60C5-EE35-D1E2-E4802B9477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5549997"/>
              </p:ext>
            </p:extLst>
          </p:nvPr>
        </p:nvGraphicFramePr>
        <p:xfrm>
          <a:off x="3962400" y="1704790"/>
          <a:ext cx="5638800" cy="778283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505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82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85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  <a:p>
                      <a:pPr marL="31750">
                        <a:lnSpc>
                          <a:spcPts val="1195"/>
                        </a:lnSpc>
                      </a:pPr>
                      <a:r>
                        <a:rPr lang="en-US" sz="1200" b="1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Funding</a:t>
                      </a:r>
                      <a:endParaRPr sz="1200" dirty="0">
                        <a:latin typeface="Century Gothic"/>
                        <a:cs typeface="Century Gothic"/>
                      </a:endParaRPr>
                    </a:p>
                    <a:p>
                      <a:pPr marL="31750">
                        <a:lnSpc>
                          <a:spcPct val="100000"/>
                        </a:lnSpc>
                      </a:pPr>
                      <a:r>
                        <a:rPr lang="en-US" sz="1200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Depreciation Reserve</a:t>
                      </a: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317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  <a:p>
                      <a:pPr marL="453390">
                        <a:lnSpc>
                          <a:spcPct val="100000"/>
                        </a:lnSpc>
                      </a:pPr>
                      <a:r>
                        <a:rPr lang="en-US"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1</a:t>
                      </a:r>
                      <a:r>
                        <a:rPr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,</a:t>
                      </a:r>
                      <a:r>
                        <a:rPr lang="en-US"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396</a:t>
                      </a:r>
                      <a:r>
                        <a:rPr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,000</a:t>
                      </a: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0928">
                <a:tc>
                  <a:txBody>
                    <a:bodyPr/>
                    <a:lstStyle/>
                    <a:p>
                      <a:pPr marL="31750">
                        <a:lnSpc>
                          <a:spcPts val="1090"/>
                        </a:lnSpc>
                      </a:pPr>
                      <a:r>
                        <a:rPr lang="en-US" sz="1200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Provincial Funding</a:t>
                      </a:r>
                    </a:p>
                    <a:p>
                      <a:pPr marL="31750">
                        <a:lnSpc>
                          <a:spcPts val="1090"/>
                        </a:lnSpc>
                      </a:pP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3390">
                        <a:lnSpc>
                          <a:spcPts val="1090"/>
                        </a:lnSpc>
                      </a:pPr>
                      <a:r>
                        <a:rPr lang="en-US"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   700</a:t>
                      </a:r>
                      <a:r>
                        <a:rPr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,000</a:t>
                      </a: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8874">
                <a:tc>
                  <a:txBody>
                    <a:bodyPr/>
                    <a:lstStyle/>
                    <a:p>
                      <a:pPr marL="31750">
                        <a:lnSpc>
                          <a:spcPts val="1090"/>
                        </a:lnSpc>
                      </a:pPr>
                      <a:r>
                        <a:rPr lang="en-US" sz="1200" b="1" dirty="0">
                          <a:latin typeface="Century Gothic"/>
                          <a:cs typeface="Century Gothic"/>
                        </a:rPr>
                        <a:t>EXPENDITURES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3390">
                        <a:lnSpc>
                          <a:spcPts val="1090"/>
                        </a:lnSpc>
                      </a:pPr>
                      <a:r>
                        <a:rPr lang="en-US"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   </a:t>
                      </a: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1799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</a:pPr>
                      <a:r>
                        <a:rPr lang="en-US" sz="1200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Water Meters – Commercial</a:t>
                      </a:r>
                      <a:endParaRPr lang="en-US"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3390">
                        <a:lnSpc>
                          <a:spcPct val="100000"/>
                        </a:lnSpc>
                      </a:pPr>
                      <a:r>
                        <a:rPr lang="en-US"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     75</a:t>
                      </a:r>
                      <a:r>
                        <a:rPr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,000</a:t>
                      </a: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1799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</a:pPr>
                      <a:r>
                        <a:rPr lang="en-US" sz="1200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Water Meters – Residential</a:t>
                      </a:r>
                      <a:endParaRPr lang="en-US"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3390">
                        <a:lnSpc>
                          <a:spcPct val="100000"/>
                        </a:lnSpc>
                      </a:pPr>
                      <a:r>
                        <a:rPr lang="en-US"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     25</a:t>
                      </a:r>
                      <a:r>
                        <a:rPr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,000</a:t>
                      </a: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1799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</a:pPr>
                      <a:r>
                        <a:rPr lang="en-US" sz="1200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Hydrants</a:t>
                      </a:r>
                    </a:p>
                    <a:p>
                      <a:pPr marL="31750">
                        <a:lnSpc>
                          <a:spcPct val="100000"/>
                        </a:lnSpc>
                      </a:pPr>
                      <a:r>
                        <a:rPr lang="en-US" sz="1200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Equipment</a:t>
                      </a:r>
                    </a:p>
                    <a:p>
                      <a:pPr marL="31750">
                        <a:lnSpc>
                          <a:spcPct val="100000"/>
                        </a:lnSpc>
                      </a:pPr>
                      <a:r>
                        <a:rPr lang="en-US" sz="1200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SCADA Systems Upgrades</a:t>
                      </a:r>
                    </a:p>
                    <a:p>
                      <a:pPr marL="31750">
                        <a:lnSpc>
                          <a:spcPct val="100000"/>
                        </a:lnSpc>
                      </a:pPr>
                      <a:r>
                        <a:rPr lang="en-US" sz="1200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Dam Safety Review Study</a:t>
                      </a:r>
                    </a:p>
                    <a:p>
                      <a:pPr marL="31750">
                        <a:lnSpc>
                          <a:spcPct val="100000"/>
                        </a:lnSpc>
                      </a:pPr>
                      <a:r>
                        <a:rPr lang="en-US" sz="1200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AMI Towers (remote digital meter reading)</a:t>
                      </a:r>
                    </a:p>
                    <a:p>
                      <a:pPr marL="31750">
                        <a:lnSpc>
                          <a:spcPct val="100000"/>
                        </a:lnSpc>
                      </a:pPr>
                      <a:r>
                        <a:rPr lang="en-US" sz="1200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Water Treatment Plant Upgrades</a:t>
                      </a:r>
                    </a:p>
                    <a:p>
                      <a:pPr marL="31750">
                        <a:lnSpc>
                          <a:spcPct val="100000"/>
                        </a:lnSpc>
                      </a:pPr>
                      <a:r>
                        <a:rPr lang="en-US" sz="1200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Distribution Main – Philip Street</a:t>
                      </a:r>
                    </a:p>
                    <a:p>
                      <a:pPr marL="31750">
                        <a:lnSpc>
                          <a:spcPct val="100000"/>
                        </a:lnSpc>
                      </a:pPr>
                      <a:r>
                        <a:rPr lang="en-US" sz="1200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Spillway Repairs</a:t>
                      </a:r>
                    </a:p>
                    <a:p>
                      <a:pPr marL="31750">
                        <a:lnSpc>
                          <a:spcPct val="100000"/>
                        </a:lnSpc>
                      </a:pPr>
                      <a:endParaRPr lang="en-US"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3390">
                        <a:lnSpc>
                          <a:spcPct val="100000"/>
                        </a:lnSpc>
                      </a:pPr>
                      <a:r>
                        <a:rPr lang="en-US"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     15</a:t>
                      </a:r>
                      <a:r>
                        <a:rPr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,</a:t>
                      </a:r>
                      <a:r>
                        <a:rPr lang="en-US"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000</a:t>
                      </a:r>
                    </a:p>
                    <a:p>
                      <a:pPr marL="453390">
                        <a:lnSpc>
                          <a:spcPct val="100000"/>
                        </a:lnSpc>
                      </a:pPr>
                      <a:r>
                        <a:rPr lang="en-US"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     70,000</a:t>
                      </a:r>
                    </a:p>
                    <a:p>
                      <a:pPr marL="453390">
                        <a:lnSpc>
                          <a:spcPct val="100000"/>
                        </a:lnSpc>
                      </a:pPr>
                      <a:r>
                        <a:rPr lang="en-US"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     35,000</a:t>
                      </a:r>
                    </a:p>
                    <a:p>
                      <a:pPr marL="453390">
                        <a:lnSpc>
                          <a:spcPct val="100000"/>
                        </a:lnSpc>
                      </a:pPr>
                      <a:r>
                        <a:rPr lang="en-US"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   100,000</a:t>
                      </a:r>
                    </a:p>
                    <a:p>
                      <a:pPr marL="453390">
                        <a:lnSpc>
                          <a:spcPct val="100000"/>
                        </a:lnSpc>
                      </a:pPr>
                      <a:r>
                        <a:rPr lang="en-US"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   200,000</a:t>
                      </a:r>
                    </a:p>
                    <a:p>
                      <a:pPr marL="453390">
                        <a:lnSpc>
                          <a:spcPct val="100000"/>
                        </a:lnSpc>
                      </a:pPr>
                      <a:r>
                        <a:rPr lang="en-US"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     41,000</a:t>
                      </a:r>
                    </a:p>
                    <a:p>
                      <a:pPr marL="453390">
                        <a:lnSpc>
                          <a:spcPct val="100000"/>
                        </a:lnSpc>
                      </a:pPr>
                      <a:r>
                        <a:rPr lang="en-US"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   135,000</a:t>
                      </a:r>
                    </a:p>
                    <a:p>
                      <a:pPr marL="453390">
                        <a:lnSpc>
                          <a:spcPct val="100000"/>
                        </a:lnSpc>
                      </a:pPr>
                      <a:r>
                        <a:rPr lang="en-US" sz="1200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lang="en-US" sz="1200" u="sng" spc="-5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1,400000</a:t>
                      </a:r>
                      <a:endParaRPr sz="1200" u="sng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486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lang="en-US" sz="1200" b="1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TOTAL</a:t>
                      </a: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1270" marB="0"/>
                </a:tc>
                <a:tc>
                  <a:txBody>
                    <a:bodyPr/>
                    <a:lstStyle/>
                    <a:p>
                      <a:pPr marL="453390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200" b="1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4,</a:t>
                      </a:r>
                      <a:r>
                        <a:rPr lang="en-US" sz="1200" b="1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423</a:t>
                      </a:r>
                      <a:r>
                        <a:rPr sz="1200" b="1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,</a:t>
                      </a:r>
                      <a:r>
                        <a:rPr lang="en-US" sz="1200" b="1" dirty="0">
                          <a:solidFill>
                            <a:srgbClr val="373435"/>
                          </a:solidFill>
                          <a:latin typeface="Century Gothic"/>
                          <a:cs typeface="Century Gothic"/>
                        </a:rPr>
                        <a:t>304</a:t>
                      </a:r>
                    </a:p>
                    <a:p>
                      <a:pPr marL="453390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127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6481">
                <a:tc>
                  <a:txBody>
                    <a:bodyPr/>
                    <a:lstStyle/>
                    <a:p>
                      <a:pPr marL="31750">
                        <a:lnSpc>
                          <a:spcPts val="1030"/>
                        </a:lnSpc>
                        <a:spcBef>
                          <a:spcPts val="620"/>
                        </a:spcBef>
                      </a:pP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7874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9374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7620" marB="0"/>
                </a:tc>
                <a:tc>
                  <a:txBody>
                    <a:bodyPr/>
                    <a:lstStyle/>
                    <a:p>
                      <a:pPr marL="45339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762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1799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</a:pP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3390">
                        <a:lnSpc>
                          <a:spcPct val="100000"/>
                        </a:lnSpc>
                      </a:pP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1799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</a:pP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3390">
                        <a:lnSpc>
                          <a:spcPct val="100000"/>
                        </a:lnSpc>
                      </a:pP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1799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</a:pP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3390">
                        <a:lnSpc>
                          <a:spcPct val="100000"/>
                        </a:lnSpc>
                      </a:pP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1799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</a:pP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3390">
                        <a:lnSpc>
                          <a:spcPct val="100000"/>
                        </a:lnSpc>
                      </a:pP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1799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</a:pP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3390">
                        <a:lnSpc>
                          <a:spcPct val="100000"/>
                        </a:lnSpc>
                      </a:pP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1799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</a:pP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3390">
                        <a:lnSpc>
                          <a:spcPct val="100000"/>
                        </a:lnSpc>
                      </a:pP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6486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1270" marB="0"/>
                </a:tc>
                <a:tc>
                  <a:txBody>
                    <a:bodyPr/>
                    <a:lstStyle/>
                    <a:p>
                      <a:pPr marL="453390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1270" marB="0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440467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20"/>
                        </a:spcBef>
                      </a:pP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78740" marB="0"/>
                </a:tc>
                <a:tc>
                  <a:txBody>
                    <a:bodyPr/>
                    <a:lstStyle/>
                    <a:p>
                      <a:pPr marL="453390">
                        <a:lnSpc>
                          <a:spcPct val="100000"/>
                        </a:lnSpc>
                        <a:spcBef>
                          <a:spcPts val="620"/>
                        </a:spcBef>
                      </a:pP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78740" marB="0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6481">
                <a:tc>
                  <a:txBody>
                    <a:bodyPr/>
                    <a:lstStyle/>
                    <a:p>
                      <a:pPr marL="31750">
                        <a:lnSpc>
                          <a:spcPts val="969"/>
                        </a:lnSpc>
                        <a:spcBef>
                          <a:spcPts val="1225"/>
                        </a:spcBef>
                      </a:pP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78740" marB="0"/>
                </a:tc>
                <a:tc>
                  <a:txBody>
                    <a:bodyPr/>
                    <a:lstStyle/>
                    <a:p>
                      <a:pPr marR="96520" algn="ctr">
                        <a:lnSpc>
                          <a:spcPts val="1190"/>
                        </a:lnSpc>
                      </a:pP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3175" marB="0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48448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15240" marB="0"/>
                </a:tc>
                <a:tc>
                  <a:txBody>
                    <a:bodyPr/>
                    <a:lstStyle/>
                    <a:p>
                      <a:pPr marL="45339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7620" marB="0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52583">
                <a:tc>
                  <a:txBody>
                    <a:bodyPr/>
                    <a:lstStyle/>
                    <a:p>
                      <a:pPr marL="31750">
                        <a:lnSpc>
                          <a:spcPts val="0"/>
                        </a:lnSpc>
                      </a:pP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3390">
                        <a:lnSpc>
                          <a:spcPts val="200"/>
                        </a:lnSpc>
                      </a:pP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320673">
                <a:tc>
                  <a:txBody>
                    <a:bodyPr/>
                    <a:lstStyle/>
                    <a:p>
                      <a:pPr marL="31750">
                        <a:lnSpc>
                          <a:spcPts val="1090"/>
                        </a:lnSpc>
                      </a:pP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3390">
                        <a:lnSpc>
                          <a:spcPct val="100000"/>
                        </a:lnSpc>
                      </a:pPr>
                      <a:endParaRPr sz="1200" b="1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81799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</a:pP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3390">
                        <a:lnSpc>
                          <a:spcPts val="1140"/>
                        </a:lnSpc>
                      </a:pP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62598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40"/>
                        </a:spcBef>
                      </a:pPr>
                      <a:endParaRPr lang="en-US"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81280" marB="0"/>
                </a:tc>
                <a:tc>
                  <a:txBody>
                    <a:bodyPr/>
                    <a:lstStyle/>
                    <a:p>
                      <a:pPr marL="453390">
                        <a:lnSpc>
                          <a:spcPct val="100000"/>
                        </a:lnSpc>
                        <a:spcBef>
                          <a:spcPts val="575"/>
                        </a:spcBef>
                      </a:pPr>
                      <a:endParaRPr sz="1200" b="1" dirty="0">
                        <a:latin typeface="Century Gothic"/>
                        <a:cs typeface="Century Gothic"/>
                      </a:endParaRPr>
                    </a:p>
                  </a:txBody>
                  <a:tcPr marL="0" marR="0" marT="73025" marB="0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728653">
                <a:tc>
                  <a:txBody>
                    <a:bodyPr/>
                    <a:lstStyle/>
                    <a:p>
                      <a:pPr marL="31750">
                        <a:lnSpc>
                          <a:spcPts val="0"/>
                        </a:lnSpc>
                        <a:spcBef>
                          <a:spcPts val="650"/>
                        </a:spcBef>
                      </a:pPr>
                      <a:endParaRPr sz="1200" dirty="0">
                        <a:latin typeface="Century Gothic"/>
                        <a:cs typeface="Century Gothic"/>
                      </a:endParaRPr>
                    </a:p>
                  </a:txBody>
                  <a:tcPr marL="0" marR="0" marT="82550" marB="0"/>
                </a:tc>
                <a:tc>
                  <a:txBody>
                    <a:bodyPr/>
                    <a:lstStyle/>
                    <a:p>
                      <a:pPr marL="453390">
                        <a:lnSpc>
                          <a:spcPts val="0"/>
                        </a:lnSpc>
                        <a:spcBef>
                          <a:spcPts val="585"/>
                        </a:spcBef>
                      </a:pPr>
                      <a:endParaRPr sz="1200" b="1" dirty="0">
                        <a:latin typeface="Century Gothic"/>
                        <a:cs typeface="Century Gothic"/>
                      </a:endParaRPr>
                    </a:p>
                  </a:txBody>
                  <a:tcPr marL="0" marR="0" marT="74295" marB="0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467</TotalTime>
  <Words>228</Words>
  <Application>Microsoft Office PowerPoint</Application>
  <PresentationFormat>Custom</PresentationFormat>
  <Paragraphs>88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Adobe Devanagari</vt:lpstr>
      <vt:lpstr>Calibri</vt:lpstr>
      <vt:lpstr>Century Gothic</vt:lpstr>
      <vt:lpstr>Times New Roman</vt:lpstr>
      <vt:lpstr>Office Theme</vt:lpstr>
      <vt:lpstr>WATER UTILITY OPERATING BUDGET</vt:lpstr>
      <vt:lpstr>Operating Budget</vt:lpstr>
      <vt:lpstr>Capital Budget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WaterBudget2019.cdr</dc:title>
  <dc:creator>Amanda Bent</dc:creator>
  <cp:lastModifiedBy>Bonnie Coulter</cp:lastModifiedBy>
  <cp:revision>26</cp:revision>
  <cp:lastPrinted>2024-05-08T12:53:01Z</cp:lastPrinted>
  <dcterms:created xsi:type="dcterms:W3CDTF">2020-04-21T18:04:03Z</dcterms:created>
  <dcterms:modified xsi:type="dcterms:W3CDTF">2024-05-08T17:35:53Z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2019-03-27T00:00:00Z</vt:filetime>
  </property>
  <property fmtid="{D5CDD505-2E9C-101B-9397-08002B2CF9AE}" pid="3" name="Creator">
    <vt:lpwstr>CorelDRAW 2017</vt:lpwstr>
  </property>
  <property fmtid="{D5CDD505-2E9C-101B-9397-08002B2CF9AE}" pid="4" name="LastSaved">
    <vt:filetime>2020-04-21T00:00:00Z</vt:filetime>
  </property>
</Properties>
</file>